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76" r:id="rId4"/>
    <p:sldId id="284" r:id="rId5"/>
    <p:sldId id="285" r:id="rId6"/>
    <p:sldId id="277" r:id="rId7"/>
    <p:sldId id="279" r:id="rId8"/>
    <p:sldId id="272" r:id="rId9"/>
    <p:sldId id="281" r:id="rId10"/>
    <p:sldId id="282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A239"/>
    <a:srgbClr val="FFBD59"/>
    <a:srgbClr val="637EB8"/>
    <a:srgbClr val="5B97CB"/>
    <a:srgbClr val="4C90BE"/>
    <a:srgbClr val="3899AF"/>
    <a:srgbClr val="158C84"/>
    <a:srgbClr val="00694B"/>
    <a:srgbClr val="004316"/>
    <a:srgbClr val="3C6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32E76-7DF0-4C35-B04F-4B93D88B0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ontserrat Extra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3B577-5A7E-42E2-AD55-6220E6779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ontserrat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41A1C-6115-416B-838C-AC63E1AB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E29BC-8863-4F7F-AF80-9C386091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81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E1E18-FA79-4DDA-A5E8-ED396374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019583-68C8-4D49-A1B7-E707F483F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432F-CE86-4A20-9D8A-1B50B9B9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12/12/2021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95E4F-D22A-4450-BCD1-6600DCC3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CB2D6-790F-4780-BA84-37AE1D94D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0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DE03A-DAD3-4A8C-BAAB-C42F72FA1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63420-B7EF-42F5-921D-7E6BF0540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9CA07-C525-41EA-B68C-ED1956444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12/12/2021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839F1-1488-403A-BFC8-94F75A9A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CE25D-3430-4705-9C4B-54DE26F8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46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F7FE-08F2-4EBC-AB41-6DE96763A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37D6B-73BE-41E0-AC5A-083BBA1E1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48C16-B465-4E4A-80A7-FFB255095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12/12/2021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64005-1D28-483B-933E-B7BD0511D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3CE2E-21CA-4512-8E4A-E57FA04E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0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CA08-EC02-4F86-A80D-2CB7E04C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41A7E-F08E-4AA2-B1A1-F1861AD52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1ADE8-00CE-4AC7-B18B-5563B804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12/12/2021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9C358-7EED-4EB4-807F-AD50BAB8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D1D5E-F7E1-4653-BCC9-55825DF8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65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F67F-1F99-454C-90D2-215552D5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B6F83-696E-4CF5-B182-DE8AE7313A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7B6C5-67D5-4696-B4BC-4B5D00B23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44889-4A6D-41CC-BCF6-500DC7DB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12/12/2021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C9075-A0D8-47D8-BD8E-53B6B09A6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E0DE7-FC8B-4A94-97B5-300035CF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7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21928-824C-47EF-B6CA-B2EF3F7F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AF056-6609-4A4F-8095-054B0CFA7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D7562-5788-45BB-9C36-400C714FB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D48DB2-C50B-472C-88EC-04AD05A9A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3EBD9C-D45B-461B-8236-76C33761E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AF0EE9-69EF-4B2E-AD4A-FF158D62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12/12/2021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E38AD-52B0-4C1C-87C9-F4AB2973B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426F8A-B622-40D9-A767-17F1626D5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99EE0-C51D-453F-B1E0-C5F77A70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333599-B6D4-4054-BF3C-9D7D7D491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12/12/2021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60DDD-0B54-4423-BA02-54209296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EA680-90B0-4E65-AD77-30883AE6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5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4D45BD-B91C-48DB-B7C8-48FDA3E28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12/12/2021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64680-BBAC-4F02-962A-6065098F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523E0-A7E2-4579-B156-8D12A8F9B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0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D4B8-B9CA-4059-8E3F-C3B06301E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C4E54-8433-4A0C-A202-1369D9ABD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40CBE-E596-4E22-8DBF-397A23E6B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2BF22-DB44-421C-8A66-7AB4650B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12/12/2021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6B8F7-2006-4A7A-A72A-B0F5A09DC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9C83A-9752-4BBF-90B1-D078261EC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62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1BD0-1CE4-4C52-9738-CBD87EDD5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49EB3D-42A2-48D2-B340-743968DE1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F07CA-E620-4DBF-9B88-D5D0A7CA1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9D220-F163-4DEC-8465-B4B8D816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12/12/2021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B77F8-BC2C-40D8-AE74-3346470E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5BBBD-4AA3-4EA5-8DB0-6FC15EA59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CAD23F-9814-414E-881C-765F084D5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671E1-3AD5-4BC7-BD1D-AEBBDDF17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BD966-FE64-48D7-918A-E342C12F5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FA5E4-CE21-4C91-BBE4-2A8F1B1FFC50}" type="datetimeFigureOut">
              <a:rPr lang="en-US" smtClean="0"/>
              <a:t>12/12/2021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83050-2AE4-42CE-8570-AAAF8FB85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40537-C6E7-4A11-8836-FDFEBFBBB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1FC17-FA95-4363-8EE4-0FF45B917BB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3D5B01-269B-4B35-8CBC-7AF7EE537A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8" y="5985107"/>
            <a:ext cx="1159214" cy="6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3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ExtraBold" panose="000009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raphie" panose="020B06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raphie" panose="020B06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raphie" panose="020B06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raphie" panose="020B06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A0854F4F-87D9-47A4-9A5D-2994A8984B47}"/>
              </a:ext>
            </a:extLst>
          </p:cNvPr>
          <p:cNvSpPr/>
          <p:nvPr/>
        </p:nvSpPr>
        <p:spPr>
          <a:xfrm>
            <a:off x="0" y="-1"/>
            <a:ext cx="12192000" cy="6913049"/>
          </a:xfrm>
          <a:prstGeom prst="snip1Rect">
            <a:avLst/>
          </a:prstGeom>
          <a:blipFill dpi="0" rotWithShape="0">
            <a:blip r:embed="rId2"/>
            <a:srcRect/>
            <a:stretch>
              <a:fillRect l="-8182" t="-57691" r="-2088" b="-13859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3013DE7B-2442-4C7B-B6F9-2962A38E999A}"/>
              </a:ext>
            </a:extLst>
          </p:cNvPr>
          <p:cNvSpPr/>
          <p:nvPr/>
        </p:nvSpPr>
        <p:spPr>
          <a:xfrm>
            <a:off x="6237027" y="0"/>
            <a:ext cx="7487979" cy="7487979"/>
          </a:xfrm>
          <a:prstGeom prst="diamond">
            <a:avLst/>
          </a:prstGeom>
          <a:blipFill>
            <a:blip r:embed="rId3"/>
            <a:stretch>
              <a:fillRect l="-14361" t="-16522" r="-8509" b="-634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2D17E2-93EA-41EB-B75A-E23A9BD4A4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75"/>
            <a:ext cx="12192000" cy="6923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8D260E-1F46-4C65-B206-C332D2261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178491"/>
            <a:ext cx="9746166" cy="23876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KANSAS DEPARTMENT OF COMMERCE</a:t>
            </a:r>
            <a:br>
              <a:rPr lang="en-US" sz="53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rgbClr val="00B0F0"/>
                </a:solidFill>
              </a:rPr>
              <a:t>State Incentive Overview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9AFAA5B-BC4D-4C98-AFB2-585330CAFD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0000" b="14299"/>
          <a:stretch/>
        </p:blipFill>
        <p:spPr>
          <a:xfrm>
            <a:off x="8310562" y="2744582"/>
            <a:ext cx="3881437" cy="4143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61629D-3ED8-4279-AE39-7B9D6D60CD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8" y="5985107"/>
            <a:ext cx="1159214" cy="6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67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A0854F4F-87D9-47A4-9A5D-2994A8984B47}"/>
              </a:ext>
            </a:extLst>
          </p:cNvPr>
          <p:cNvSpPr/>
          <p:nvPr/>
        </p:nvSpPr>
        <p:spPr>
          <a:xfrm>
            <a:off x="0" y="-1"/>
            <a:ext cx="12192000" cy="6913049"/>
          </a:xfrm>
          <a:prstGeom prst="snip1Rect">
            <a:avLst/>
          </a:prstGeom>
          <a:blipFill dpi="0" rotWithShape="0">
            <a:blip r:embed="rId2"/>
            <a:srcRect/>
            <a:stretch>
              <a:fillRect l="-8182" t="-57691" r="-2088" b="-13859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169F29-CD3D-46C0-83BE-CF9FE6AD0721}"/>
              </a:ext>
            </a:extLst>
          </p:cNvPr>
          <p:cNvSpPr/>
          <p:nvPr/>
        </p:nvSpPr>
        <p:spPr>
          <a:xfrm>
            <a:off x="-3" y="-38427"/>
            <a:ext cx="12192001" cy="6934854"/>
          </a:xfrm>
          <a:prstGeom prst="rect">
            <a:avLst/>
          </a:prstGeom>
          <a:solidFill>
            <a:srgbClr val="002060">
              <a:alpha val="88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D260E-1F46-4C65-B206-C332D2261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907772"/>
            <a:ext cx="12191999" cy="1900828"/>
          </a:xfrm>
        </p:spPr>
        <p:txBody>
          <a:bodyPr>
            <a:normAutofit/>
          </a:bodyPr>
          <a:lstStyle/>
          <a:p>
            <a:br>
              <a:rPr lang="en-US" sz="53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rgbClr val="00B0F0"/>
                </a:solidFill>
              </a:rPr>
              <a:t>THANK YOU!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61629D-3ED8-4279-AE39-7B9D6D60C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8" y="5985107"/>
            <a:ext cx="1159214" cy="66493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993EA16-4805-41F7-AF63-481AA2993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000" b="14299"/>
          <a:stretch/>
        </p:blipFill>
        <p:spPr>
          <a:xfrm>
            <a:off x="9616084" y="4107976"/>
            <a:ext cx="2575915" cy="2750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D57964-2248-4204-ACE9-266A71837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90" y="1383136"/>
            <a:ext cx="2398417" cy="1375742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7BFB5788-08DF-46BF-9209-AF71393025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06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D260E-1F46-4C65-B206-C332D2261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144" y="860870"/>
            <a:ext cx="11687555" cy="238760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rgbClr val="00B0F0"/>
                </a:solidFill>
              </a:rPr>
              <a:t>MANAGER BUSINESS RECRUITMENT</a:t>
            </a:r>
            <a:endParaRPr lang="en-US" sz="4800" dirty="0">
              <a:solidFill>
                <a:srgbClr val="00B0F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E1DD5A-262E-4775-89CC-DF5EB6126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145" y="2729745"/>
            <a:ext cx="10354055" cy="518725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r>
              <a:rPr lang="en-US" sz="4000" dirty="0">
                <a:solidFill>
                  <a:schemeClr val="bg1"/>
                </a:solidFill>
              </a:rPr>
              <a:t>ALICIA JANESKO HUTCHINGS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1704230-BFB0-436D-8664-231CB7DB6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9616084" y="4107976"/>
            <a:ext cx="2575915" cy="2750024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2C5AA5A-A437-4930-8082-06D3C8C205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4" r="10056"/>
          <a:stretch/>
        </p:blipFill>
        <p:spPr>
          <a:xfrm>
            <a:off x="5556201" y="0"/>
            <a:ext cx="6635799" cy="6367274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51509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802F78-C592-4C57-BE49-929F46F6E524}"/>
              </a:ext>
            </a:extLst>
          </p:cNvPr>
          <p:cNvSpPr txBox="1">
            <a:spLocks/>
          </p:cNvSpPr>
          <p:nvPr/>
        </p:nvSpPr>
        <p:spPr>
          <a:xfrm>
            <a:off x="390146" y="177421"/>
            <a:ext cx="9832028" cy="5062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cap="all" dirty="0">
                <a:solidFill>
                  <a:srgbClr val="00B0F0"/>
                </a:solidFill>
              </a:rPr>
              <a:t>Business Recruitment Team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03713A-60F0-4253-9371-343FD5B65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9616084" y="4107976"/>
            <a:ext cx="2575915" cy="2750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A9D4A4-B54C-4676-A888-82F9B8F3C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20" y="783160"/>
            <a:ext cx="6205165" cy="556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802F78-C592-4C57-BE49-929F46F6E524}"/>
              </a:ext>
            </a:extLst>
          </p:cNvPr>
          <p:cNvSpPr txBox="1">
            <a:spLocks/>
          </p:cNvSpPr>
          <p:nvPr/>
        </p:nvSpPr>
        <p:spPr>
          <a:xfrm>
            <a:off x="390146" y="177421"/>
            <a:ext cx="9832028" cy="5062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cap="all" dirty="0">
                <a:solidFill>
                  <a:srgbClr val="00B0F0"/>
                </a:solidFill>
              </a:rPr>
              <a:t>In-State Business Development Team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03713A-60F0-4253-9371-343FD5B65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9616084" y="4107976"/>
            <a:ext cx="2575915" cy="27500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107C466-4ECD-4411-8B85-C4992BCE2F03}"/>
              </a:ext>
            </a:extLst>
          </p:cNvPr>
          <p:cNvGrpSpPr/>
          <p:nvPr/>
        </p:nvGrpSpPr>
        <p:grpSpPr>
          <a:xfrm>
            <a:off x="1992274" y="852479"/>
            <a:ext cx="7301442" cy="5293522"/>
            <a:chOff x="2224749" y="860228"/>
            <a:chExt cx="7301442" cy="52935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7EDB48-B757-4E6C-AA93-88757FA61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8" t="17514" r="9016" b="50000"/>
            <a:stretch/>
          </p:blipFill>
          <p:spPr>
            <a:xfrm>
              <a:off x="2224749" y="860228"/>
              <a:ext cx="7301442" cy="383059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0BF93D-05A1-4A78-B1C4-BCAE576FD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8" t="51638" r="3167" b="27861"/>
            <a:stretch/>
          </p:blipFill>
          <p:spPr>
            <a:xfrm>
              <a:off x="2224749" y="4688661"/>
              <a:ext cx="3687859" cy="14650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BF066A-F047-4CB9-99EF-D8E747D584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8" t="72606" r="3167" b="6893"/>
            <a:stretch/>
          </p:blipFill>
          <p:spPr>
            <a:xfrm>
              <a:off x="5838332" y="4688661"/>
              <a:ext cx="3687859" cy="1465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6412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802F78-C592-4C57-BE49-929F46F6E524}"/>
              </a:ext>
            </a:extLst>
          </p:cNvPr>
          <p:cNvSpPr txBox="1">
            <a:spLocks/>
          </p:cNvSpPr>
          <p:nvPr/>
        </p:nvSpPr>
        <p:spPr>
          <a:xfrm>
            <a:off x="390146" y="177421"/>
            <a:ext cx="9832028" cy="5062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0B0F0"/>
                </a:solidFill>
              </a:rPr>
              <a:t>PROMOTING EMPLOYMENT ACROSS KANSAS (PEAK)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03713A-60F0-4253-9371-343FD5B65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9616084" y="4107976"/>
            <a:ext cx="2575915" cy="2750024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CED5885-002C-4818-BE0A-BF0C3071EDD9}"/>
              </a:ext>
            </a:extLst>
          </p:cNvPr>
          <p:cNvSpPr txBox="1">
            <a:spLocks/>
          </p:cNvSpPr>
          <p:nvPr/>
        </p:nvSpPr>
        <p:spPr>
          <a:xfrm>
            <a:off x="604433" y="991893"/>
            <a:ext cx="10887559" cy="4889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</a:rPr>
              <a:t>WITHHOLDING TAX PROGRAM</a:t>
            </a:r>
            <a:br>
              <a:rPr lang="en-US" sz="2000" b="1" dirty="0">
                <a:solidFill>
                  <a:schemeClr val="bg1"/>
                </a:solidFill>
              </a:rPr>
            </a:br>
            <a:endParaRPr lang="en-US" sz="20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95% of withholding tax retained or refunded to a company</a:t>
            </a:r>
            <a:br>
              <a:rPr lang="en-US" sz="1700" dirty="0">
                <a:solidFill>
                  <a:schemeClr val="bg1"/>
                </a:solidFill>
              </a:rPr>
            </a:br>
            <a:endParaRPr lang="en-US" sz="17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u="sng" dirty="0">
                <a:solidFill>
                  <a:schemeClr val="bg1"/>
                </a:solidFill>
              </a:rPr>
              <a:t>Benefit Period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5 – 7 years withholding tax benefit period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Requires 10 new jobs in metro areas  / 5  in non-metro areas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7 -  10 years withholding tax benefit period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Requires 100 net new jobs in two years</a:t>
            </a:r>
            <a:br>
              <a:rPr lang="en-US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u="sng" dirty="0">
                <a:solidFill>
                  <a:schemeClr val="bg1"/>
                </a:solidFill>
              </a:rPr>
              <a:t>Key Requirements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</a:rPr>
              <a:t>JOBS: 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bg1"/>
                </a:solidFill>
              </a:rPr>
              <a:t>Must be newly locating / relocating or expanding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</a:rPr>
              <a:t>WAGES: 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bg1"/>
                </a:solidFill>
              </a:rPr>
              <a:t>The jobs must pay at least the county median wage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</a:rPr>
              <a:t>HEALTH INSURACE: 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bg1"/>
                </a:solidFill>
              </a:rPr>
              <a:t>Must offer “adequate” health insurance coverage and pay at least 50% of the premium for health insurance for full-time employees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</a:rPr>
              <a:t>BUSINESS CLASSIFICATION: 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chemeClr val="bg1"/>
                </a:solidFill>
              </a:rPr>
              <a:t>For profit entity in an eligible NAICS category or a not-for-profit entity for a regional, national or international headquarters</a:t>
            </a:r>
            <a:br>
              <a:rPr lang="en-US" altLang="en-US" sz="1200" dirty="0">
                <a:solidFill>
                  <a:schemeClr val="bg1"/>
                </a:solidFill>
              </a:rPr>
            </a:br>
            <a:endParaRPr lang="en-US" altLang="en-US" sz="12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bg1"/>
                </a:solidFill>
              </a:rPr>
              <a:t>A project must be approved by the Secretary of Commerce to participate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bg1"/>
              </a:solidFill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bg1"/>
              </a:solidFill>
            </a:endParaRP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87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802F78-C592-4C57-BE49-929F46F6E524}"/>
              </a:ext>
            </a:extLst>
          </p:cNvPr>
          <p:cNvSpPr txBox="1">
            <a:spLocks/>
          </p:cNvSpPr>
          <p:nvPr/>
        </p:nvSpPr>
        <p:spPr>
          <a:xfrm>
            <a:off x="390146" y="177421"/>
            <a:ext cx="9832028" cy="5062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0B0F0"/>
                </a:solidFill>
              </a:rPr>
              <a:t>WORKFORCE TRAINING AND RETRAINING PROGRAMS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03713A-60F0-4253-9371-343FD5B65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9616084" y="4107976"/>
            <a:ext cx="2575915" cy="2750024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CED5885-002C-4818-BE0A-BF0C3071EDD9}"/>
              </a:ext>
            </a:extLst>
          </p:cNvPr>
          <p:cNvSpPr txBox="1">
            <a:spLocks/>
          </p:cNvSpPr>
          <p:nvPr/>
        </p:nvSpPr>
        <p:spPr>
          <a:xfrm>
            <a:off x="627682" y="976392"/>
            <a:ext cx="5145438" cy="49276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b="1" dirty="0">
                <a:solidFill>
                  <a:schemeClr val="bg1"/>
                </a:solidFill>
              </a:rPr>
              <a:t>KANSAS INDUSTRIAL TRAINING (KIT) </a:t>
            </a:r>
          </a:p>
          <a:p>
            <a:pPr algn="l"/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Used to assist firms involved in net new job creation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Montserrat" panose="00000500000000000000" pitchFamily="2" charset="0"/>
              </a:rPr>
              <a:t>Examples of eligible expenditures include; instructor salaries, curriculum planning and development, materials, supplies, textbooks and minor training equipment</a:t>
            </a:r>
            <a:br>
              <a:rPr lang="en-US" sz="18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endParaRPr lang="en-US" sz="18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1800" u="sng" dirty="0">
                <a:solidFill>
                  <a:schemeClr val="bg1"/>
                </a:solidFill>
                <a:latin typeface="Montserrat" panose="00000500000000000000" pitchFamily="2" charset="0"/>
              </a:rPr>
              <a:t>Key eligibility requirements: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</a:rPr>
              <a:t>WAGES</a:t>
            </a:r>
            <a:r>
              <a:rPr lang="en-US" altLang="en-US" sz="1600" dirty="0">
                <a:solidFill>
                  <a:schemeClr val="bg1"/>
                </a:solidFill>
              </a:rPr>
              <a:t>: 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bg1"/>
                </a:solidFill>
              </a:rPr>
              <a:t>Must pay an average wage that meets or exceeds the county median wage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chemeClr val="bg1"/>
                </a:solidFill>
              </a:rPr>
              <a:t>HEALTH INSURANCE:  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bg1"/>
                </a:solidFill>
              </a:rPr>
              <a:t>Must offer “adequate” health insurance coverage and pay at least 50% of the premium for health insurance for full-time employees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chemeClr val="bg1"/>
                </a:solidFill>
              </a:rPr>
              <a:t>SALES: 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bg1"/>
                </a:solidFill>
              </a:rPr>
              <a:t>Must be a manufacturer or able to document that 51% or more of its sales are to out-of-state companies</a:t>
            </a:r>
          </a:p>
          <a:p>
            <a:pPr marL="285750" indent="-285750" algn="l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bg1"/>
                </a:solidFill>
                <a:latin typeface="Montserrat" panose="00000500000000000000" pitchFamily="2" charset="0"/>
              </a:rPr>
              <a:t>Company can apply for additional KIT funds for jobs created in later years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F16DAE0-64E3-433C-ADBE-6E41A0214823}"/>
              </a:ext>
            </a:extLst>
          </p:cNvPr>
          <p:cNvSpPr txBox="1">
            <a:spLocks/>
          </p:cNvSpPr>
          <p:nvPr/>
        </p:nvSpPr>
        <p:spPr>
          <a:xfrm>
            <a:off x="5951349" y="976391"/>
            <a:ext cx="5246175" cy="5509649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bg1"/>
                </a:solidFill>
              </a:rPr>
              <a:t>KANSAS INDUSTRIAL RETRAINING (KIR)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300" b="1" dirty="0">
              <a:solidFill>
                <a:schemeClr val="bg1"/>
              </a:solidFill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Used to assist companies retrain employees who are likely to be displaced because of obsolete or inadequate job skills</a:t>
            </a:r>
            <a:endParaRPr lang="en-US" sz="29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Montserrat" panose="00000500000000000000" pitchFamily="2" charset="0"/>
              </a:rPr>
              <a:t>Examples of eligible expenditures include; instructor salaries, curriculum planning and development, materials, supplies, textbooks and minor training equipment</a:t>
            </a:r>
            <a:br>
              <a:rPr lang="en-US" sz="290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endParaRPr lang="en-US" sz="29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2900" u="sng" dirty="0">
                <a:solidFill>
                  <a:schemeClr val="bg1"/>
                </a:solidFill>
                <a:latin typeface="Montserrat" panose="00000500000000000000" pitchFamily="2" charset="0"/>
              </a:rPr>
              <a:t>Key eligibility requirements: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WAGES: 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</a:rPr>
              <a:t>Must pay an average wage that meets or exceeds the county median wage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HEALTH INSURANCE:  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</a:rPr>
              <a:t>Must offer “adequate” health insurance coverage and pay at least 50% of the premium for health insurance for full-time employees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</a:rPr>
              <a:t>SALES: 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</a:rPr>
              <a:t>Must be a manufacturer or able to document that 51% or more of its sales are to out-of-state companies</a:t>
            </a:r>
          </a:p>
          <a:p>
            <a:pPr marL="285750" indent="-285750" algn="l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900" dirty="0">
                <a:solidFill>
                  <a:schemeClr val="bg1"/>
                </a:solidFill>
                <a:latin typeface="Montserrat" panose="00000500000000000000" pitchFamily="2" charset="0"/>
              </a:rPr>
              <a:t>Requires a dollar-for-dollar match from the company </a:t>
            </a:r>
          </a:p>
          <a:p>
            <a:pPr marL="285750" indent="-285750" algn="l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900" dirty="0">
                <a:solidFill>
                  <a:schemeClr val="bg1"/>
                </a:solidFill>
                <a:latin typeface="Montserrat" panose="00000500000000000000" pitchFamily="2" charset="0"/>
              </a:rPr>
              <a:t>Company can continue to apply for additional KIR funds in later years</a:t>
            </a:r>
          </a:p>
        </p:txBody>
      </p:sp>
    </p:spTree>
    <p:extLst>
      <p:ext uri="{BB962C8B-B14F-4D97-AF65-F5344CB8AC3E}">
        <p14:creationId xmlns:p14="http://schemas.microsoft.com/office/powerpoint/2010/main" val="3511153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802F78-C592-4C57-BE49-929F46F6E524}"/>
              </a:ext>
            </a:extLst>
          </p:cNvPr>
          <p:cNvSpPr txBox="1">
            <a:spLocks/>
          </p:cNvSpPr>
          <p:nvPr/>
        </p:nvSpPr>
        <p:spPr>
          <a:xfrm>
            <a:off x="390146" y="177421"/>
            <a:ext cx="9832028" cy="5062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00B0F0"/>
                </a:solidFill>
              </a:rPr>
              <a:t>HIGH PERFORMANCE INCENTIVE PROGRAM (HPIP)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03713A-60F0-4253-9371-343FD5B65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9616084" y="4107976"/>
            <a:ext cx="2575915" cy="2750024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CED5885-002C-4818-BE0A-BF0C3071EDD9}"/>
              </a:ext>
            </a:extLst>
          </p:cNvPr>
          <p:cNvSpPr txBox="1">
            <a:spLocks/>
          </p:cNvSpPr>
          <p:nvPr/>
        </p:nvSpPr>
        <p:spPr>
          <a:xfrm>
            <a:off x="837530" y="867906"/>
            <a:ext cx="5153168" cy="5362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00" b="1" cap="all" dirty="0">
                <a:solidFill>
                  <a:schemeClr val="bg1"/>
                </a:solidFill>
              </a:rPr>
              <a:t>Corporate income tax credit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10% corporate income tax credit on qualified capital investment</a:t>
            </a:r>
          </a:p>
          <a:p>
            <a:pPr marL="285750" indent="-28575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</a:rPr>
              <a:t>Credit based on qualified investment over $1.0M threshold for metro counties / $50K for non-metro counties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</a:rPr>
              <a:t>Sixteen years (16) carryforward to use the tax credit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</a:rPr>
              <a:t>100% of corporate income tax liability can be eliminated each year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bg1"/>
                </a:solidFill>
              </a:rPr>
              <a:t>Key eligibility requirements: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Be a for-profit company </a:t>
            </a:r>
            <a:br>
              <a:rPr lang="en-US" altLang="en-US" sz="1200" dirty="0">
                <a:solidFill>
                  <a:schemeClr val="bg1"/>
                </a:solidFill>
              </a:rPr>
            </a:br>
            <a:endParaRPr lang="en-US" altLang="en-US" sz="1200" dirty="0">
              <a:solidFill>
                <a:schemeClr val="bg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WAGES: </a:t>
            </a:r>
          </a:p>
          <a:p>
            <a:pPr marL="1200150" lvl="2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100" dirty="0">
                <a:solidFill>
                  <a:schemeClr val="bg1"/>
                </a:solidFill>
              </a:rPr>
              <a:t>Must pay above-average wages (as compared to other similar firms in the same geographical area with matching NAICS codes)</a:t>
            </a:r>
          </a:p>
          <a:p>
            <a:pPr marL="742950" lvl="1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SALES: </a:t>
            </a:r>
          </a:p>
          <a:p>
            <a:pPr marL="1200150" lvl="2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100" dirty="0">
                <a:solidFill>
                  <a:schemeClr val="bg1"/>
                </a:solidFill>
              </a:rPr>
              <a:t>Must be a manufacturer or able to document that most of its sales are to Kansas manufacturers and/or out-of-state business or government agencies</a:t>
            </a:r>
            <a:endParaRPr lang="en-US" sz="1100" dirty="0">
              <a:solidFill>
                <a:schemeClr val="bg1"/>
              </a:solidFill>
            </a:endParaRP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DF16DAE0-64E3-433C-ADBE-6E41A0214823}"/>
              </a:ext>
            </a:extLst>
          </p:cNvPr>
          <p:cNvSpPr txBox="1">
            <a:spLocks/>
          </p:cNvSpPr>
          <p:nvPr/>
        </p:nvSpPr>
        <p:spPr>
          <a:xfrm>
            <a:off x="6567854" y="1441939"/>
            <a:ext cx="5074843" cy="3408154"/>
          </a:xfrm>
          <a:prstGeom prst="rect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  <a:defRPr/>
            </a:pPr>
            <a:br>
              <a:rPr lang="en-US" sz="1800" b="1" cap="all" dirty="0">
                <a:solidFill>
                  <a:schemeClr val="bg1"/>
                </a:solidFill>
              </a:rPr>
            </a:br>
            <a:r>
              <a:rPr lang="en-US" sz="1800" b="1" cap="all" dirty="0">
                <a:solidFill>
                  <a:schemeClr val="bg1"/>
                </a:solidFill>
              </a:rPr>
              <a:t>2021 HPIP Legislative Changes – SB65</a:t>
            </a:r>
            <a:br>
              <a:rPr lang="en-US" sz="1800" b="1" cap="all" dirty="0">
                <a:solidFill>
                  <a:schemeClr val="bg1"/>
                </a:solidFill>
              </a:rPr>
            </a:br>
            <a:endParaRPr lang="en-US" sz="1800" b="1" cap="all" dirty="0">
              <a:solidFill>
                <a:schemeClr val="bg1"/>
              </a:solidFill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Removed requirement to participate in Kansas Industrial Training 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or Retraining program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 to qualify for HPIP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Allows qualifying HPIP projects, placed into service after January 1, 2021, to sell or transfer up to 50% of HPIP tax credit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Taxpayer </a:t>
            </a: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sell or transfer HPIP credits within a single tax year and </a:t>
            </a:r>
            <a:r>
              <a:rPr lang="en-US" sz="14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may request up to two transfers within that year </a:t>
            </a:r>
          </a:p>
          <a:p>
            <a:pPr>
              <a:spcBef>
                <a:spcPts val="1800"/>
              </a:spcBef>
              <a:defRPr/>
            </a:pPr>
            <a:endParaRPr lang="en-US" sz="1800" b="1" cap="all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8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802F78-C592-4C57-BE49-929F46F6E524}"/>
              </a:ext>
            </a:extLst>
          </p:cNvPr>
          <p:cNvSpPr txBox="1">
            <a:spLocks/>
          </p:cNvSpPr>
          <p:nvPr/>
        </p:nvSpPr>
        <p:spPr>
          <a:xfrm>
            <a:off x="381353" y="198498"/>
            <a:ext cx="7560486" cy="4957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2300" b="1" dirty="0">
                <a:solidFill>
                  <a:srgbClr val="00B0F0"/>
                </a:solidFill>
              </a:rPr>
              <a:t>SALES AND PROPERTY TAX EXEMPTIONS</a:t>
            </a:r>
            <a:endParaRPr lang="en-US" sz="2300" dirty="0">
              <a:solidFill>
                <a:srgbClr val="00B0F0"/>
              </a:solidFill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E3F2958-CC34-4918-9C7C-A56A44C3DB5C}"/>
              </a:ext>
            </a:extLst>
          </p:cNvPr>
          <p:cNvSpPr txBox="1">
            <a:spLocks/>
          </p:cNvSpPr>
          <p:nvPr/>
        </p:nvSpPr>
        <p:spPr>
          <a:xfrm>
            <a:off x="837529" y="1207828"/>
            <a:ext cx="5433645" cy="5069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00" b="1" dirty="0">
                <a:solidFill>
                  <a:schemeClr val="bg1"/>
                </a:solidFill>
              </a:rPr>
              <a:t>SALES TAX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</a:rPr>
              <a:t>100% state and local sales tax exemption for labor &amp; materials to construct, remodel, furnish and equip facility</a:t>
            </a:r>
          </a:p>
          <a:p>
            <a:pPr marL="742950" lvl="1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</a:rPr>
              <a:t>Achieved via HPIP – Project Exemption Certificate or IRB (Industrial Revenue Bond)</a:t>
            </a:r>
          </a:p>
          <a:p>
            <a:pPr algn="l">
              <a:spcBef>
                <a:spcPts val="1800"/>
              </a:spcBef>
            </a:pPr>
            <a:br>
              <a:rPr lang="en-US" sz="1900" b="1" cap="all" dirty="0">
                <a:solidFill>
                  <a:schemeClr val="bg1"/>
                </a:solidFill>
              </a:rPr>
            </a:br>
            <a:r>
              <a:rPr lang="en-US" sz="1900" b="1" cap="all" dirty="0">
                <a:solidFill>
                  <a:schemeClr val="bg1"/>
                </a:solidFill>
              </a:rPr>
              <a:t>Statutory Sales Tax Exemptions</a:t>
            </a:r>
            <a:br>
              <a:rPr lang="en-US" sz="1900" b="1" cap="all" dirty="0">
                <a:solidFill>
                  <a:schemeClr val="bg1"/>
                </a:solidFill>
              </a:rPr>
            </a:br>
            <a:endParaRPr lang="en-US" sz="800" b="1" cap="all" dirty="0">
              <a:solidFill>
                <a:schemeClr val="bg1"/>
              </a:solidFill>
            </a:endParaRPr>
          </a:p>
          <a:p>
            <a:pPr marL="628650" lvl="1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Labor services on original construction</a:t>
            </a:r>
          </a:p>
          <a:p>
            <a:pPr marL="628650" lvl="1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Manufacturing machinery and equipment </a:t>
            </a:r>
          </a:p>
          <a:p>
            <a:pPr marL="628650" lvl="1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Ingredients or items consumed in production</a:t>
            </a:r>
          </a:p>
          <a:p>
            <a:pPr marL="628650" lvl="1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Ingredient or component parts used in manufacturing </a:t>
            </a:r>
          </a:p>
          <a:p>
            <a:pPr marL="628650" lvl="1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Electricity, gas and water consumed in manufacturing</a:t>
            </a:r>
          </a:p>
          <a:p>
            <a:pPr marL="628650" lvl="1" indent="-1714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Warehouse machinery and equipment </a:t>
            </a:r>
            <a:b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exemption certificate</a:t>
            </a:r>
          </a:p>
          <a:p>
            <a:pPr marL="742950" lvl="1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1"/>
              </a:solidFill>
            </a:endParaRPr>
          </a:p>
          <a:p>
            <a:pPr marL="742950" lvl="1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bg1"/>
              </a:solidFill>
            </a:endParaRP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E2867AA-D219-4A90-8679-C89D639F6977}"/>
              </a:ext>
            </a:extLst>
          </p:cNvPr>
          <p:cNvSpPr txBox="1">
            <a:spLocks/>
          </p:cNvSpPr>
          <p:nvPr/>
        </p:nvSpPr>
        <p:spPr>
          <a:xfrm>
            <a:off x="6271174" y="1145190"/>
            <a:ext cx="5433646" cy="26091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bg1"/>
                </a:solidFill>
              </a:rPr>
              <a:t>PROPERTY  TAX</a:t>
            </a:r>
          </a:p>
          <a:p>
            <a:pPr>
              <a:spcBef>
                <a:spcPts val="1800"/>
              </a:spcBef>
            </a:pPr>
            <a:r>
              <a:rPr lang="en-US" altLang="en-US" sz="1400" u="sng" dirty="0">
                <a:solidFill>
                  <a:schemeClr val="bg1"/>
                </a:solidFill>
              </a:rPr>
              <a:t>Personal Property</a:t>
            </a:r>
            <a:r>
              <a:rPr lang="en-US" altLang="en-US" sz="1400" dirty="0">
                <a:solidFill>
                  <a:schemeClr val="bg1"/>
                </a:solidFill>
              </a:rPr>
              <a:t> </a:t>
            </a:r>
            <a:br>
              <a:rPr lang="en-US" altLang="en-US" sz="1400" dirty="0">
                <a:solidFill>
                  <a:schemeClr val="bg1"/>
                </a:solidFill>
              </a:rPr>
            </a:br>
            <a:r>
              <a:rPr lang="en-US" altLang="en-US" sz="1400" dirty="0">
                <a:solidFill>
                  <a:schemeClr val="bg1"/>
                </a:solidFill>
              </a:rPr>
              <a:t>State law - 100% exemption on commercial machinery and equipment new to Kansas </a:t>
            </a:r>
          </a:p>
          <a:p>
            <a:pPr marL="285750" indent="-285750">
              <a:spcBef>
                <a:spcPts val="1800"/>
              </a:spcBef>
            </a:pPr>
            <a:r>
              <a:rPr lang="en-US" altLang="en-US" sz="1400" u="sng" dirty="0">
                <a:solidFill>
                  <a:schemeClr val="bg1"/>
                </a:solidFill>
              </a:rPr>
              <a:t>Real  Property </a:t>
            </a:r>
            <a:br>
              <a:rPr lang="en-US" altLang="en-US" sz="1400" u="sng" dirty="0">
                <a:solidFill>
                  <a:schemeClr val="bg1"/>
                </a:solidFill>
              </a:rPr>
            </a:br>
            <a:r>
              <a:rPr lang="en-US" altLang="en-US" sz="1400" dirty="0">
                <a:solidFill>
                  <a:schemeClr val="bg1"/>
                </a:solidFill>
              </a:rPr>
              <a:t>For companies that manufacture commerce, state law allows 100% property tax abatement for up to 10 years on real property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01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802F78-C592-4C57-BE49-929F46F6E524}"/>
              </a:ext>
            </a:extLst>
          </p:cNvPr>
          <p:cNvSpPr txBox="1">
            <a:spLocks/>
          </p:cNvSpPr>
          <p:nvPr/>
        </p:nvSpPr>
        <p:spPr>
          <a:xfrm>
            <a:off x="381353" y="345969"/>
            <a:ext cx="8318426" cy="4185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00B0F0"/>
                </a:solidFill>
              </a:rPr>
              <a:t>WORK FROM HOME POLICY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396DD446-8783-40B9-994A-D8D290163B3E}"/>
              </a:ext>
            </a:extLst>
          </p:cNvPr>
          <p:cNvSpPr txBox="1">
            <a:spLocks/>
          </p:cNvSpPr>
          <p:nvPr/>
        </p:nvSpPr>
        <p:spPr>
          <a:xfrm>
            <a:off x="808892" y="1039462"/>
            <a:ext cx="9724293" cy="4285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NEW INCENTIVE PROGRAM FLEXABILITY WHICH ALLOWS FOR REMOTE WORKERS </a:t>
            </a:r>
          </a:p>
          <a:p>
            <a:pPr algn="l"/>
            <a:endParaRPr lang="en-US" sz="200" b="1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Employee must pay withholdings to state of Kansas, be on Kansas Department of Labor K-CNS 100 reports and listed on facility’s payroll</a:t>
            </a:r>
          </a:p>
          <a:p>
            <a:pPr algn="l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Permanent full-time or part-time employee (temp or seasonal not eligible) working a minimum of 20 hours/week</a:t>
            </a:r>
          </a:p>
          <a:p>
            <a:pPr algn="l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Offered adequate health insurance - 50% of premium covered by company</a:t>
            </a:r>
          </a:p>
          <a:p>
            <a:pPr indent="-530352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Facility must be solely leased or owned by the company or a related entity (does not include shared or co-working type office space)</a:t>
            </a:r>
          </a:p>
          <a:p>
            <a:pPr algn="l">
              <a:lnSpc>
                <a:spcPct val="100000"/>
              </a:lnSpc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0CBFE1F-2861-4AA0-B617-DAFEFC065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9616084" y="4107976"/>
            <a:ext cx="2575915" cy="27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83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847</Words>
  <Application>Microsoft Office PowerPoint</Application>
  <PresentationFormat>Widescreen</PresentationFormat>
  <Paragraphs>96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Graphie</vt:lpstr>
      <vt:lpstr>Montserrat</vt:lpstr>
      <vt:lpstr>Montserrat ExtraBold</vt:lpstr>
      <vt:lpstr>Wingdings</vt:lpstr>
      <vt:lpstr>Office Theme</vt:lpstr>
      <vt:lpstr>KANSAS DEPARTMENT OF COMMERCE State Incentive Overview</vt:lpstr>
      <vt:lpstr>MANAGER BUSINESS RECRUITMENT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Keller [KDC]</dc:creator>
  <cp:lastModifiedBy>Alicia Hutchings [KDC]</cp:lastModifiedBy>
  <cp:revision>26</cp:revision>
  <cp:lastPrinted>2021-12-12T22:27:31Z</cp:lastPrinted>
  <dcterms:created xsi:type="dcterms:W3CDTF">2021-11-05T13:22:14Z</dcterms:created>
  <dcterms:modified xsi:type="dcterms:W3CDTF">2021-12-13T13:47:42Z</dcterms:modified>
</cp:coreProperties>
</file>