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sldIdLst>
    <p:sldId id="265" r:id="rId5"/>
    <p:sldId id="257" r:id="rId6"/>
    <p:sldId id="280" r:id="rId7"/>
    <p:sldId id="393" r:id="rId8"/>
    <p:sldId id="588" r:id="rId9"/>
    <p:sldId id="391" r:id="rId10"/>
    <p:sldId id="385" r:id="rId11"/>
    <p:sldId id="390" r:id="rId12"/>
    <p:sldId id="388" r:id="rId13"/>
    <p:sldId id="591" r:id="rId14"/>
    <p:sldId id="592" r:id="rId15"/>
    <p:sldId id="365" r:id="rId16"/>
    <p:sldId id="366" r:id="rId17"/>
    <p:sldId id="369" r:id="rId18"/>
    <p:sldId id="367" r:id="rId19"/>
    <p:sldId id="368" r:id="rId20"/>
    <p:sldId id="370" r:id="rId21"/>
    <p:sldId id="371" r:id="rId22"/>
    <p:sldId id="554" r:id="rId23"/>
    <p:sldId id="373" r:id="rId24"/>
    <p:sldId id="374" r:id="rId25"/>
    <p:sldId id="375" r:id="rId26"/>
    <p:sldId id="376" r:id="rId27"/>
    <p:sldId id="563" r:id="rId28"/>
    <p:sldId id="593" r:id="rId29"/>
    <p:sldId id="570" r:id="rId30"/>
    <p:sldId id="571" r:id="rId31"/>
    <p:sldId id="347" r:id="rId32"/>
    <p:sldId id="589" r:id="rId33"/>
    <p:sldId id="284" r:id="rId34"/>
    <p:sldId id="590" r:id="rId35"/>
    <p:sldId id="569" r:id="rId36"/>
    <p:sldId id="539" r:id="rId37"/>
    <p:sldId id="577" r:id="rId38"/>
    <p:sldId id="575" r:id="rId39"/>
    <p:sldId id="576" r:id="rId40"/>
    <p:sldId id="352" r:id="rId41"/>
    <p:sldId id="353" r:id="rId42"/>
    <p:sldId id="568" r:id="rId43"/>
    <p:sldId id="286" r:id="rId4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A4873F-001A-48C5-82E4-CC251D06FE54}">
          <p14:sldIdLst>
            <p14:sldId id="265"/>
            <p14:sldId id="257"/>
            <p14:sldId id="280"/>
            <p14:sldId id="393"/>
            <p14:sldId id="588"/>
            <p14:sldId id="391"/>
            <p14:sldId id="385"/>
            <p14:sldId id="390"/>
            <p14:sldId id="388"/>
            <p14:sldId id="591"/>
            <p14:sldId id="592"/>
            <p14:sldId id="365"/>
            <p14:sldId id="366"/>
            <p14:sldId id="369"/>
            <p14:sldId id="367"/>
            <p14:sldId id="368"/>
            <p14:sldId id="370"/>
            <p14:sldId id="371"/>
            <p14:sldId id="554"/>
            <p14:sldId id="373"/>
            <p14:sldId id="374"/>
            <p14:sldId id="375"/>
            <p14:sldId id="376"/>
            <p14:sldId id="563"/>
            <p14:sldId id="593"/>
            <p14:sldId id="570"/>
            <p14:sldId id="571"/>
            <p14:sldId id="347"/>
            <p14:sldId id="589"/>
            <p14:sldId id="284"/>
            <p14:sldId id="590"/>
            <p14:sldId id="569"/>
            <p14:sldId id="539"/>
            <p14:sldId id="577"/>
            <p14:sldId id="575"/>
            <p14:sldId id="576"/>
            <p14:sldId id="352"/>
            <p14:sldId id="353"/>
            <p14:sldId id="568"/>
            <p14:sldId id="28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nider, Travis - RD, Newton, KS" initials="ST-RNK" lastIdx="1" clrIdx="0">
    <p:extLst>
      <p:ext uri="{19B8F6BF-5375-455C-9EA6-DF929625EA0E}">
        <p15:presenceInfo xmlns:p15="http://schemas.microsoft.com/office/powerpoint/2012/main" userId="S::travis.snider@usda.gov::85413722-0293-434e-8531-a450961056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54C"/>
    <a:srgbClr val="13264C"/>
    <a:srgbClr val="245742"/>
    <a:srgbClr val="FFFECB"/>
    <a:srgbClr val="BACCE4"/>
    <a:srgbClr val="003142"/>
    <a:srgbClr val="DAE3F3"/>
    <a:srgbClr val="FFFFFF"/>
    <a:srgbClr val="C88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92037" autoAdjust="0"/>
  </p:normalViewPr>
  <p:slideViewPr>
    <p:cSldViewPr snapToGrid="0" snapToObjects="1" showGuides="1">
      <p:cViewPr varScale="1">
        <p:scale>
          <a:sx n="62" d="100"/>
          <a:sy n="62" d="100"/>
        </p:scale>
        <p:origin x="980" y="56"/>
      </p:cViewPr>
      <p:guideLst>
        <p:guide orient="horz" pos="2160"/>
        <p:guide pos="3840"/>
      </p:guideLst>
    </p:cSldViewPr>
  </p:slideViewPr>
  <p:outlineViewPr>
    <p:cViewPr>
      <p:scale>
        <a:sx n="33" d="100"/>
        <a:sy n="33" d="100"/>
      </p:scale>
      <p:origin x="0" y="-3040"/>
    </p:cViewPr>
  </p:outlineViewPr>
  <p:notesTextViewPr>
    <p:cViewPr>
      <p:scale>
        <a:sx n="1" d="1"/>
        <a:sy n="1" d="1"/>
      </p:scale>
      <p:origin x="0" y="0"/>
    </p:cViewPr>
  </p:notesTextViewPr>
  <p:sorterViewPr>
    <p:cViewPr>
      <p:scale>
        <a:sx n="66" d="100"/>
        <a:sy n="66" d="100"/>
      </p:scale>
      <p:origin x="0" y="-3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2446" tIns="46223" rIns="92446" bIns="46223" rtlCol="0"/>
          <a:lstStyle>
            <a:lvl1pPr algn="r">
              <a:defRPr sz="1200"/>
            </a:lvl1pPr>
          </a:lstStyle>
          <a:p>
            <a:fld id="{B00F8FF0-80EA-8D46-ADCE-C172378CB1FD}" type="datetimeFigureOut">
              <a:rPr lang="en-US" smtClean="0"/>
              <a:t>12/16/2021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2446" tIns="46223" rIns="92446" bIns="46223" rtlCol="0" anchor="b"/>
          <a:lstStyle>
            <a:lvl1pPr algn="r">
              <a:defRPr sz="1200"/>
            </a:lvl1pPr>
          </a:lstStyle>
          <a:p>
            <a:fld id="{1EEA0FA1-ADE9-0647-BE3D-7CA3179F4500}" type="slidenum">
              <a:rPr lang="en-US" smtClean="0"/>
              <a:t>‹#›</a:t>
            </a:fld>
            <a:endParaRPr lang="en-US"/>
          </a:p>
        </p:txBody>
      </p:sp>
    </p:spTree>
    <p:extLst>
      <p:ext uri="{BB962C8B-B14F-4D97-AF65-F5344CB8AC3E}">
        <p14:creationId xmlns:p14="http://schemas.microsoft.com/office/powerpoint/2010/main" val="2279229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EA0FA1-ADE9-0647-BE3D-7CA3179F4500}" type="slidenum">
              <a:rPr lang="en-US" smtClean="0"/>
              <a:t>1</a:t>
            </a:fld>
            <a:endParaRPr lang="en-US"/>
          </a:p>
        </p:txBody>
      </p:sp>
    </p:spTree>
    <p:extLst>
      <p:ext uri="{BB962C8B-B14F-4D97-AF65-F5344CB8AC3E}">
        <p14:creationId xmlns:p14="http://schemas.microsoft.com/office/powerpoint/2010/main" val="2548194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EA0FA1-ADE9-0647-BE3D-7CA3179F4500}" type="slidenum">
              <a:rPr lang="en-US" smtClean="0"/>
              <a:t>40</a:t>
            </a:fld>
            <a:endParaRPr lang="en-US"/>
          </a:p>
        </p:txBody>
      </p:sp>
    </p:spTree>
    <p:extLst>
      <p:ext uri="{BB962C8B-B14F-4D97-AF65-F5344CB8AC3E}">
        <p14:creationId xmlns:p14="http://schemas.microsoft.com/office/powerpoint/2010/main" val="3911856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USDA has several programs to bring prosperity and opportunity to rural communities.  </a:t>
            </a:r>
          </a:p>
        </p:txBody>
      </p:sp>
      <p:sp>
        <p:nvSpPr>
          <p:cNvPr id="4" name="Slide Number Placeholder 3"/>
          <p:cNvSpPr>
            <a:spLocks noGrp="1"/>
          </p:cNvSpPr>
          <p:nvPr>
            <p:ph type="sldNum" sz="quarter" idx="5"/>
          </p:nvPr>
        </p:nvSpPr>
        <p:spPr/>
        <p:txBody>
          <a:bodyPr/>
          <a:lstStyle/>
          <a:p>
            <a:fld id="{1EEA0FA1-ADE9-0647-BE3D-7CA3179F4500}" type="slidenum">
              <a:rPr lang="en-US" smtClean="0"/>
              <a:t>2</a:t>
            </a:fld>
            <a:endParaRPr lang="en-US"/>
          </a:p>
        </p:txBody>
      </p:sp>
    </p:spTree>
    <p:extLst>
      <p:ext uri="{BB962C8B-B14F-4D97-AF65-F5344CB8AC3E}">
        <p14:creationId xmlns:p14="http://schemas.microsoft.com/office/powerpoint/2010/main" val="773134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EA0FA1-ADE9-0647-BE3D-7CA3179F4500}" type="slidenum">
              <a:rPr lang="en-US" smtClean="0"/>
              <a:t>3</a:t>
            </a:fld>
            <a:endParaRPr lang="en-US"/>
          </a:p>
        </p:txBody>
      </p:sp>
    </p:spTree>
    <p:extLst>
      <p:ext uri="{BB962C8B-B14F-4D97-AF65-F5344CB8AC3E}">
        <p14:creationId xmlns:p14="http://schemas.microsoft.com/office/powerpoint/2010/main" val="2467410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EA0FA1-ADE9-0647-BE3D-7CA3179F4500}" type="slidenum">
              <a:rPr lang="en-US" smtClean="0"/>
              <a:t>5</a:t>
            </a:fld>
            <a:endParaRPr lang="en-US"/>
          </a:p>
        </p:txBody>
      </p:sp>
    </p:spTree>
    <p:extLst>
      <p:ext uri="{BB962C8B-B14F-4D97-AF65-F5344CB8AC3E}">
        <p14:creationId xmlns:p14="http://schemas.microsoft.com/office/powerpoint/2010/main" val="1101209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EA0FA1-ADE9-0647-BE3D-7CA3179F4500}" type="slidenum">
              <a:rPr lang="en-US" smtClean="0"/>
              <a:t>7</a:t>
            </a:fld>
            <a:endParaRPr lang="en-US"/>
          </a:p>
        </p:txBody>
      </p:sp>
    </p:spTree>
    <p:extLst>
      <p:ext uri="{BB962C8B-B14F-4D97-AF65-F5344CB8AC3E}">
        <p14:creationId xmlns:p14="http://schemas.microsoft.com/office/powerpoint/2010/main" val="1236122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EA0FA1-ADE9-0647-BE3D-7CA3179F4500}" type="slidenum">
              <a:rPr lang="en-US" smtClean="0"/>
              <a:t>27</a:t>
            </a:fld>
            <a:endParaRPr lang="en-US"/>
          </a:p>
        </p:txBody>
      </p:sp>
    </p:spTree>
    <p:extLst>
      <p:ext uri="{BB962C8B-B14F-4D97-AF65-F5344CB8AC3E}">
        <p14:creationId xmlns:p14="http://schemas.microsoft.com/office/powerpoint/2010/main" val="397297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Doug Schmidt began Schmidt Construction, a custom building business, nearly 35 years ago specializing in new homes and remodeling.</a:t>
            </a:r>
          </a:p>
          <a:p>
            <a:endParaRPr lang="en-US" dirty="0"/>
          </a:p>
          <a:p>
            <a:r>
              <a:rPr lang="en-US" dirty="0"/>
              <a:t>The business has grown over the years and in 2004, upon client request, they crafted their first custom-built kitchen cabinets. That was just the beginning. High satisfaction and growing demand has allowed Doug’s son, Tyler,  to expand the cabinet-making division into a full-time custom cabinet shop.</a:t>
            </a:r>
          </a:p>
          <a:p>
            <a:endParaRPr lang="en-US" dirty="0"/>
          </a:p>
        </p:txBody>
      </p:sp>
      <p:sp>
        <p:nvSpPr>
          <p:cNvPr id="4" name="Slide Number Placeholder 3"/>
          <p:cNvSpPr>
            <a:spLocks noGrp="1"/>
          </p:cNvSpPr>
          <p:nvPr>
            <p:ph type="sldNum" sz="quarter" idx="5"/>
          </p:nvPr>
        </p:nvSpPr>
        <p:spPr/>
        <p:txBody>
          <a:bodyPr/>
          <a:lstStyle/>
          <a:p>
            <a:fld id="{1EEA0FA1-ADE9-0647-BE3D-7CA3179F4500}" type="slidenum">
              <a:rPr lang="en-US" smtClean="0"/>
              <a:t>29</a:t>
            </a:fld>
            <a:endParaRPr lang="en-US"/>
          </a:p>
        </p:txBody>
      </p:sp>
    </p:spTree>
    <p:extLst>
      <p:ext uri="{BB962C8B-B14F-4D97-AF65-F5344CB8AC3E}">
        <p14:creationId xmlns:p14="http://schemas.microsoft.com/office/powerpoint/2010/main" val="1047914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EA0FA1-ADE9-0647-BE3D-7CA3179F4500}" type="slidenum">
              <a:rPr lang="en-US" smtClean="0"/>
              <a:t>30</a:t>
            </a:fld>
            <a:endParaRPr lang="en-US"/>
          </a:p>
        </p:txBody>
      </p:sp>
    </p:spTree>
    <p:extLst>
      <p:ext uri="{BB962C8B-B14F-4D97-AF65-F5344CB8AC3E}">
        <p14:creationId xmlns:p14="http://schemas.microsoft.com/office/powerpoint/2010/main" val="3905646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EA0FA1-ADE9-0647-BE3D-7CA3179F4500}" type="slidenum">
              <a:rPr lang="en-US" smtClean="0"/>
              <a:t>32</a:t>
            </a:fld>
            <a:endParaRPr lang="en-US"/>
          </a:p>
        </p:txBody>
      </p:sp>
    </p:spTree>
    <p:extLst>
      <p:ext uri="{BB962C8B-B14F-4D97-AF65-F5344CB8AC3E}">
        <p14:creationId xmlns:p14="http://schemas.microsoft.com/office/powerpoint/2010/main" val="3051626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17832B-2BDE-E145-8C73-ECDFE385D11E}"/>
              </a:ext>
            </a:extLst>
          </p:cNvPr>
          <p:cNvSpPr/>
          <p:nvPr userDrawn="1"/>
        </p:nvSpPr>
        <p:spPr>
          <a:xfrm>
            <a:off x="0" y="4470401"/>
            <a:ext cx="12192000" cy="238760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C3FD998A-292F-4F43-9E15-92BC238907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59" y="4470400"/>
            <a:ext cx="6082750" cy="2387600"/>
          </a:xfrm>
          <a:prstGeom prst="rect">
            <a:avLst/>
          </a:prstGeom>
        </p:spPr>
      </p:pic>
      <p:pic>
        <p:nvPicPr>
          <p:cNvPr id="11" name="Picture 10">
            <a:extLst>
              <a:ext uri="{FF2B5EF4-FFF2-40B4-BE49-F238E27FC236}">
                <a16:creationId xmlns:a16="http://schemas.microsoft.com/office/drawing/2014/main" id="{C3BFEAF4-02AA-0F40-BFF3-2A525266F72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1" cy="4470399"/>
          </a:xfrm>
          <a:prstGeom prst="rect">
            <a:avLst/>
          </a:prstGeom>
        </p:spPr>
      </p:pic>
      <p:sp>
        <p:nvSpPr>
          <p:cNvPr id="17" name="Title 1">
            <a:extLst>
              <a:ext uri="{FF2B5EF4-FFF2-40B4-BE49-F238E27FC236}">
                <a16:creationId xmlns:a16="http://schemas.microsoft.com/office/drawing/2014/main" id="{2EF410E2-CBF8-7442-8069-B84D7FB890A8}"/>
              </a:ext>
            </a:extLst>
          </p:cNvPr>
          <p:cNvSpPr>
            <a:spLocks noGrp="1"/>
          </p:cNvSpPr>
          <p:nvPr>
            <p:ph type="ctrTitle"/>
          </p:nvPr>
        </p:nvSpPr>
        <p:spPr>
          <a:xfrm>
            <a:off x="4880238" y="4831424"/>
            <a:ext cx="6841861" cy="867123"/>
          </a:xfrm>
          <a:prstGeom prst="rect">
            <a:avLst/>
          </a:prstGeom>
        </p:spPr>
        <p:txBody>
          <a:bodyPr anchor="t">
            <a:noAutofit/>
          </a:bodyPr>
          <a:lstStyle>
            <a:lvl1pPr algn="l">
              <a:defRPr sz="3600">
                <a:solidFill>
                  <a:schemeClr val="bg1"/>
                </a:solidFill>
              </a:defRPr>
            </a:lvl1pPr>
          </a:lstStyle>
          <a:p>
            <a:r>
              <a:rPr lang="en-US" dirty="0"/>
              <a:t>Click to edit Master title style</a:t>
            </a:r>
          </a:p>
        </p:txBody>
      </p:sp>
      <p:sp>
        <p:nvSpPr>
          <p:cNvPr id="18" name="Subtitle 2">
            <a:extLst>
              <a:ext uri="{FF2B5EF4-FFF2-40B4-BE49-F238E27FC236}">
                <a16:creationId xmlns:a16="http://schemas.microsoft.com/office/drawing/2014/main" id="{64BECC53-DE7F-0F4F-8D29-154B7C8B9FE6}"/>
              </a:ext>
            </a:extLst>
          </p:cNvPr>
          <p:cNvSpPr>
            <a:spLocks noGrp="1"/>
          </p:cNvSpPr>
          <p:nvPr>
            <p:ph type="subTitle" idx="1"/>
          </p:nvPr>
        </p:nvSpPr>
        <p:spPr>
          <a:xfrm>
            <a:off x="4880238" y="5486140"/>
            <a:ext cx="6841861" cy="503500"/>
          </a:xfrm>
          <a:prstGeom prst="rect">
            <a:avLst/>
          </a:prstGeom>
        </p:spPr>
        <p:txBody>
          <a:bodyPr anchor="t">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A76C113F-DC13-A14C-867D-6C865932A6E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2555" y="6108278"/>
            <a:ext cx="2317715" cy="360533"/>
          </a:xfrm>
          <a:prstGeom prst="rect">
            <a:avLst/>
          </a:prstGeom>
        </p:spPr>
      </p:pic>
    </p:spTree>
    <p:extLst>
      <p:ext uri="{BB962C8B-B14F-4D97-AF65-F5344CB8AC3E}">
        <p14:creationId xmlns:p14="http://schemas.microsoft.com/office/powerpoint/2010/main" val="127414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7933D3-0A5E-2141-AFD9-9BEF932B3AB7}"/>
              </a:ext>
            </a:extLst>
          </p:cNvPr>
          <p:cNvSpPr/>
          <p:nvPr userDrawn="1"/>
        </p:nvSpPr>
        <p:spPr>
          <a:xfrm>
            <a:off x="0" y="1"/>
            <a:ext cx="12192000" cy="176934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091E0A-35E3-8047-B62E-E7DB7B1319E2}"/>
              </a:ext>
            </a:extLst>
          </p:cNvPr>
          <p:cNvSpPr>
            <a:spLocks noGrp="1"/>
          </p:cNvSpPr>
          <p:nvPr>
            <p:ph type="title"/>
          </p:nvPr>
        </p:nvSpPr>
        <p:spPr>
          <a:xfrm>
            <a:off x="838200" y="424695"/>
            <a:ext cx="10515600" cy="1325563"/>
          </a:xfrm>
          <a:prstGeom prst="rect">
            <a:avLst/>
          </a:prstGeom>
        </p:spPr>
        <p:txBody>
          <a:bodyPr>
            <a:normAutofit/>
          </a:bodyPr>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5CB8C75-089E-284F-BF0C-EB78761405BD}"/>
              </a:ext>
            </a:extLst>
          </p:cNvPr>
          <p:cNvSpPr>
            <a:spLocks noGrp="1"/>
          </p:cNvSpPr>
          <p:nvPr>
            <p:ph idx="1"/>
          </p:nvPr>
        </p:nvSpPr>
        <p:spPr>
          <a:xfrm>
            <a:off x="838200" y="1979544"/>
            <a:ext cx="10515600" cy="4741931"/>
          </a:xfrm>
          <a:prstGeom prst="rect">
            <a:avLst/>
          </a:prstGeom>
        </p:spPr>
        <p:txBody>
          <a:bodyPr/>
          <a:lstStyle>
            <a:lvl1pPr>
              <a:defRPr sz="2400"/>
            </a:lvl1pPr>
            <a:lvl2pPr>
              <a:defRPr sz="20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941CA1-C3B8-0745-8AFD-4A7A6D44D2B1}"/>
              </a:ext>
            </a:extLst>
          </p:cNvPr>
          <p:cNvSpPr>
            <a:spLocks noGrp="1"/>
          </p:cNvSpPr>
          <p:nvPr>
            <p:ph type="sldNum" sz="quarter" idx="12"/>
          </p:nvPr>
        </p:nvSpPr>
        <p:spPr>
          <a:xfrm>
            <a:off x="8610600" y="6356350"/>
            <a:ext cx="2743200" cy="365125"/>
          </a:xfrm>
          <a:prstGeom prst="rect">
            <a:avLst/>
          </a:prstGeom>
        </p:spPr>
        <p:txBody>
          <a:bodyPr/>
          <a:lstStyle/>
          <a:p>
            <a:fld id="{262BAFDC-492D-CB4D-B02A-4A44B4604C8A}" type="slidenum">
              <a:rPr lang="en-US" smtClean="0"/>
              <a:t>‹#›</a:t>
            </a:fld>
            <a:endParaRPr lang="en-US"/>
          </a:p>
        </p:txBody>
      </p:sp>
      <p:pic>
        <p:nvPicPr>
          <p:cNvPr id="12" name="Picture 11">
            <a:extLst>
              <a:ext uri="{FF2B5EF4-FFF2-40B4-BE49-F238E27FC236}">
                <a16:creationId xmlns:a16="http://schemas.microsoft.com/office/drawing/2014/main" id="{72A89C11-0AE8-C940-98FB-4215A5296D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5400" y="3180576"/>
            <a:ext cx="7086600" cy="3683000"/>
          </a:xfrm>
          <a:prstGeom prst="rect">
            <a:avLst/>
          </a:prstGeom>
        </p:spPr>
      </p:pic>
    </p:spTree>
    <p:extLst>
      <p:ext uri="{BB962C8B-B14F-4D97-AF65-F5344CB8AC3E}">
        <p14:creationId xmlns:p14="http://schemas.microsoft.com/office/powerpoint/2010/main" val="3479888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7933D3-0A5E-2141-AFD9-9BEF932B3AB7}"/>
              </a:ext>
            </a:extLst>
          </p:cNvPr>
          <p:cNvSpPr/>
          <p:nvPr userDrawn="1"/>
        </p:nvSpPr>
        <p:spPr>
          <a:xfrm>
            <a:off x="0" y="1"/>
            <a:ext cx="12192000" cy="176934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CB8C75-089E-284F-BF0C-EB78761405BD}"/>
              </a:ext>
            </a:extLst>
          </p:cNvPr>
          <p:cNvSpPr>
            <a:spLocks noGrp="1"/>
          </p:cNvSpPr>
          <p:nvPr>
            <p:ph idx="1"/>
          </p:nvPr>
        </p:nvSpPr>
        <p:spPr>
          <a:xfrm>
            <a:off x="838200" y="1979543"/>
            <a:ext cx="10515600" cy="4741931"/>
          </a:xfrm>
          <a:prstGeom prst="rect">
            <a:avLst/>
          </a:prstGeom>
        </p:spPr>
        <p:txBody>
          <a:bodyPr/>
          <a:lstStyle>
            <a:lvl1pPr>
              <a:defRPr sz="1800"/>
            </a:lvl1pPr>
            <a:lvl2pPr>
              <a:defRPr sz="1600"/>
            </a:lvl2pPr>
            <a:lvl3pPr>
              <a:defRPr sz="1400"/>
            </a:lvl3pPr>
            <a:lvl4pPr>
              <a:defRPr sz="12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941CA1-C3B8-0745-8AFD-4A7A6D44D2B1}"/>
              </a:ext>
            </a:extLst>
          </p:cNvPr>
          <p:cNvSpPr>
            <a:spLocks noGrp="1"/>
          </p:cNvSpPr>
          <p:nvPr>
            <p:ph type="sldNum" sz="quarter" idx="12"/>
          </p:nvPr>
        </p:nvSpPr>
        <p:spPr>
          <a:xfrm>
            <a:off x="8610600" y="6356350"/>
            <a:ext cx="2743200" cy="365125"/>
          </a:xfrm>
          <a:prstGeom prst="rect">
            <a:avLst/>
          </a:prstGeom>
        </p:spPr>
        <p:txBody>
          <a:bodyPr/>
          <a:lstStyle/>
          <a:p>
            <a:fld id="{262BAFDC-492D-CB4D-B02A-4A44B4604C8A}" type="slidenum">
              <a:rPr lang="en-US" smtClean="0"/>
              <a:t>‹#›</a:t>
            </a:fld>
            <a:endParaRPr lang="en-US"/>
          </a:p>
        </p:txBody>
      </p:sp>
      <p:sp>
        <p:nvSpPr>
          <p:cNvPr id="10" name="Title 1">
            <a:extLst>
              <a:ext uri="{FF2B5EF4-FFF2-40B4-BE49-F238E27FC236}">
                <a16:creationId xmlns:a16="http://schemas.microsoft.com/office/drawing/2014/main" id="{A703AEF7-F590-D544-8496-ABE8662B6EF0}"/>
              </a:ext>
            </a:extLst>
          </p:cNvPr>
          <p:cNvSpPr>
            <a:spLocks noGrp="1"/>
          </p:cNvSpPr>
          <p:nvPr>
            <p:ph type="title"/>
          </p:nvPr>
        </p:nvSpPr>
        <p:spPr>
          <a:xfrm>
            <a:off x="838200" y="424695"/>
            <a:ext cx="10515600" cy="1325563"/>
          </a:xfrm>
          <a:prstGeom prst="rect">
            <a:avLst/>
          </a:prstGeom>
        </p:spPr>
        <p:txBody>
          <a:bodyPr>
            <a:normAutofit/>
          </a:bodyPr>
          <a:lstStyle>
            <a:lvl1pPr>
              <a:defRPr sz="2800">
                <a:solidFill>
                  <a:schemeClr val="bg1"/>
                </a:solidFill>
              </a:defRPr>
            </a:lvl1pPr>
          </a:lstStyle>
          <a:p>
            <a:r>
              <a:rPr lang="en-US" dirty="0"/>
              <a:t>Click to edit Master title style</a:t>
            </a:r>
          </a:p>
        </p:txBody>
      </p:sp>
      <p:pic>
        <p:nvPicPr>
          <p:cNvPr id="14" name="Picture 13">
            <a:extLst>
              <a:ext uri="{FF2B5EF4-FFF2-40B4-BE49-F238E27FC236}">
                <a16:creationId xmlns:a16="http://schemas.microsoft.com/office/drawing/2014/main" id="{E4A6181F-FF53-BB40-8818-DD44D00F3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0100" y="-59459"/>
            <a:ext cx="2501900" cy="1828800"/>
          </a:xfrm>
          <a:prstGeom prst="rect">
            <a:avLst/>
          </a:prstGeom>
        </p:spPr>
      </p:pic>
    </p:spTree>
    <p:extLst>
      <p:ext uri="{BB962C8B-B14F-4D97-AF65-F5344CB8AC3E}">
        <p14:creationId xmlns:p14="http://schemas.microsoft.com/office/powerpoint/2010/main" val="2635494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F941CA1-C3B8-0745-8AFD-4A7A6D44D2B1}"/>
              </a:ext>
            </a:extLst>
          </p:cNvPr>
          <p:cNvSpPr>
            <a:spLocks noGrp="1"/>
          </p:cNvSpPr>
          <p:nvPr>
            <p:ph type="sldNum" sz="quarter" idx="12"/>
          </p:nvPr>
        </p:nvSpPr>
        <p:spPr>
          <a:xfrm>
            <a:off x="8610600" y="6356350"/>
            <a:ext cx="2743200" cy="365125"/>
          </a:xfrm>
          <a:prstGeom prst="rect">
            <a:avLst/>
          </a:prstGeom>
        </p:spPr>
        <p:txBody>
          <a:bodyPr/>
          <a:lstStyle/>
          <a:p>
            <a:fld id="{262BAFDC-492D-CB4D-B02A-4A44B4604C8A}" type="slidenum">
              <a:rPr lang="en-US" smtClean="0"/>
              <a:t>‹#›</a:t>
            </a:fld>
            <a:endParaRPr lang="en-US"/>
          </a:p>
        </p:txBody>
      </p:sp>
      <p:sp>
        <p:nvSpPr>
          <p:cNvPr id="11" name="Content Placeholder 2">
            <a:extLst>
              <a:ext uri="{FF2B5EF4-FFF2-40B4-BE49-F238E27FC236}">
                <a16:creationId xmlns:a16="http://schemas.microsoft.com/office/drawing/2014/main" id="{61435897-19FB-8A47-B753-A3F4E087F40C}"/>
              </a:ext>
            </a:extLst>
          </p:cNvPr>
          <p:cNvSpPr>
            <a:spLocks noGrp="1"/>
          </p:cNvSpPr>
          <p:nvPr>
            <p:ph idx="1"/>
          </p:nvPr>
        </p:nvSpPr>
        <p:spPr>
          <a:xfrm>
            <a:off x="838200" y="1979543"/>
            <a:ext cx="10515600" cy="4741931"/>
          </a:xfrm>
          <a:prstGeom prst="rect">
            <a:avLst/>
          </a:prstGeom>
        </p:spPr>
        <p:txBody>
          <a:bodyPr/>
          <a:lstStyle>
            <a:lvl1pPr>
              <a:defRPr sz="1800"/>
            </a:lvl1pPr>
            <a:lvl2pPr>
              <a:defRPr sz="1600"/>
            </a:lvl2pPr>
            <a:lvl3pPr>
              <a:defRPr sz="1400"/>
            </a:lvl3pPr>
            <a:lvl4pPr>
              <a:defRPr sz="12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943BBE4A-0877-944C-9695-21DDE1A2AA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5400" y="3180576"/>
            <a:ext cx="7086600" cy="3683000"/>
          </a:xfrm>
          <a:prstGeom prst="rect">
            <a:avLst/>
          </a:prstGeom>
        </p:spPr>
      </p:pic>
      <p:sp>
        <p:nvSpPr>
          <p:cNvPr id="15" name="Title 1">
            <a:extLst>
              <a:ext uri="{FF2B5EF4-FFF2-40B4-BE49-F238E27FC236}">
                <a16:creationId xmlns:a16="http://schemas.microsoft.com/office/drawing/2014/main" id="{2F31BF77-AE00-1242-BA44-6C474D089F76}"/>
              </a:ext>
            </a:extLst>
          </p:cNvPr>
          <p:cNvSpPr>
            <a:spLocks noGrp="1"/>
          </p:cNvSpPr>
          <p:nvPr>
            <p:ph type="title"/>
          </p:nvPr>
        </p:nvSpPr>
        <p:spPr>
          <a:xfrm>
            <a:off x="838200" y="424695"/>
            <a:ext cx="10515600" cy="1325563"/>
          </a:xfrm>
          <a:prstGeom prst="rect">
            <a:avLst/>
          </a:prstGeom>
        </p:spPr>
        <p:txBody>
          <a:bodyPr>
            <a:normAutofit/>
          </a:bodyPr>
          <a:lstStyle>
            <a:lvl1pPr>
              <a:defRPr sz="2800">
                <a:solidFill>
                  <a:schemeClr val="accent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396215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09F5A4F-D933-A144-B5A8-E90EFA9B2838}"/>
              </a:ext>
            </a:extLst>
          </p:cNvPr>
          <p:cNvSpPr>
            <a:spLocks noGrp="1"/>
          </p:cNvSpPr>
          <p:nvPr>
            <p:ph type="pic" sz="quarter" idx="13"/>
          </p:nvPr>
        </p:nvSpPr>
        <p:spPr>
          <a:xfrm>
            <a:off x="7251700" y="-1"/>
            <a:ext cx="4940300" cy="6356351"/>
          </a:xfrm>
          <a:prstGeom prst="rect">
            <a:avLst/>
          </a:prstGeom>
        </p:spPr>
        <p:txBody>
          <a:bodyPr/>
          <a:lstStyle/>
          <a:p>
            <a:endParaRPr lang="en-US"/>
          </a:p>
        </p:txBody>
      </p:sp>
      <p:sp>
        <p:nvSpPr>
          <p:cNvPr id="8" name="Rectangle 7">
            <a:extLst>
              <a:ext uri="{FF2B5EF4-FFF2-40B4-BE49-F238E27FC236}">
                <a16:creationId xmlns:a16="http://schemas.microsoft.com/office/drawing/2014/main" id="{CDA3367F-E06A-B44B-8B81-07500C4CB23A}"/>
              </a:ext>
            </a:extLst>
          </p:cNvPr>
          <p:cNvSpPr/>
          <p:nvPr userDrawn="1"/>
        </p:nvSpPr>
        <p:spPr>
          <a:xfrm>
            <a:off x="7251698" y="6356350"/>
            <a:ext cx="4940301" cy="52308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D32257B-C490-AB4E-88D4-2979F71B81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51698" y="6356350"/>
            <a:ext cx="4991102" cy="523079"/>
          </a:xfrm>
          <a:prstGeom prst="rect">
            <a:avLst/>
          </a:prstGeom>
        </p:spPr>
      </p:pic>
      <p:sp>
        <p:nvSpPr>
          <p:cNvPr id="2" name="Title 1">
            <a:extLst>
              <a:ext uri="{FF2B5EF4-FFF2-40B4-BE49-F238E27FC236}">
                <a16:creationId xmlns:a16="http://schemas.microsoft.com/office/drawing/2014/main" id="{826FEB6D-8189-8641-8F08-BA2ABC003E5D}"/>
              </a:ext>
            </a:extLst>
          </p:cNvPr>
          <p:cNvSpPr>
            <a:spLocks noGrp="1"/>
          </p:cNvSpPr>
          <p:nvPr>
            <p:ph type="title"/>
          </p:nvPr>
        </p:nvSpPr>
        <p:spPr>
          <a:xfrm>
            <a:off x="838200" y="365125"/>
            <a:ext cx="5905500" cy="1325563"/>
          </a:xfrm>
          <a:prstGeom prst="rect">
            <a:avLst/>
          </a:prstGeom>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860CD08-6C04-7A41-BF25-E80EB1CD684F}"/>
              </a:ext>
            </a:extLst>
          </p:cNvPr>
          <p:cNvSpPr>
            <a:spLocks noGrp="1"/>
          </p:cNvSpPr>
          <p:nvPr>
            <p:ph sz="half" idx="1"/>
          </p:nvPr>
        </p:nvSpPr>
        <p:spPr>
          <a:xfrm>
            <a:off x="838200" y="1825625"/>
            <a:ext cx="5905500" cy="406717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93806C1-98B6-AD4E-8AD0-3AF139A4849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62BAFDC-492D-CB4D-B02A-4A44B4604C8A}" type="slidenum">
              <a:rPr lang="en-US" smtClean="0"/>
              <a:pPr/>
              <a:t>‹#›</a:t>
            </a:fld>
            <a:endParaRPr lang="en-US" dirty="0"/>
          </a:p>
        </p:txBody>
      </p:sp>
    </p:spTree>
    <p:extLst>
      <p:ext uri="{BB962C8B-B14F-4D97-AF65-F5344CB8AC3E}">
        <p14:creationId xmlns:p14="http://schemas.microsoft.com/office/powerpoint/2010/main" val="2513267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09F5A4F-D933-A144-B5A8-E90EFA9B2838}"/>
              </a:ext>
            </a:extLst>
          </p:cNvPr>
          <p:cNvSpPr>
            <a:spLocks noGrp="1"/>
          </p:cNvSpPr>
          <p:nvPr>
            <p:ph type="pic" sz="quarter" idx="13"/>
          </p:nvPr>
        </p:nvSpPr>
        <p:spPr>
          <a:xfrm>
            <a:off x="7251700" y="0"/>
            <a:ext cx="4940300" cy="6356350"/>
          </a:xfrm>
          <a:prstGeom prst="rect">
            <a:avLst/>
          </a:prstGeom>
        </p:spPr>
        <p:txBody>
          <a:bodyPr/>
          <a:lstStyle/>
          <a:p>
            <a:endParaRPr lang="en-US"/>
          </a:p>
        </p:txBody>
      </p:sp>
      <p:pic>
        <p:nvPicPr>
          <p:cNvPr id="4" name="Picture 3">
            <a:extLst>
              <a:ext uri="{FF2B5EF4-FFF2-40B4-BE49-F238E27FC236}">
                <a16:creationId xmlns:a16="http://schemas.microsoft.com/office/drawing/2014/main" id="{EE557DB7-8B47-0F45-B8BA-BB6514C6DBC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356350"/>
            <a:ext cx="12211706" cy="501650"/>
          </a:xfrm>
          <a:prstGeom prst="rect">
            <a:avLst/>
          </a:prstGeom>
        </p:spPr>
      </p:pic>
      <p:sp>
        <p:nvSpPr>
          <p:cNvPr id="2" name="Title 1">
            <a:extLst>
              <a:ext uri="{FF2B5EF4-FFF2-40B4-BE49-F238E27FC236}">
                <a16:creationId xmlns:a16="http://schemas.microsoft.com/office/drawing/2014/main" id="{826FEB6D-8189-8641-8F08-BA2ABC003E5D}"/>
              </a:ext>
            </a:extLst>
          </p:cNvPr>
          <p:cNvSpPr>
            <a:spLocks noGrp="1"/>
          </p:cNvSpPr>
          <p:nvPr>
            <p:ph type="title"/>
          </p:nvPr>
        </p:nvSpPr>
        <p:spPr>
          <a:xfrm>
            <a:off x="838200" y="365125"/>
            <a:ext cx="5905500" cy="1325563"/>
          </a:xfrm>
          <a:prstGeom prst="rect">
            <a:avLst/>
          </a:prstGeom>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860CD08-6C04-7A41-BF25-E80EB1CD684F}"/>
              </a:ext>
            </a:extLst>
          </p:cNvPr>
          <p:cNvSpPr>
            <a:spLocks noGrp="1"/>
          </p:cNvSpPr>
          <p:nvPr>
            <p:ph sz="half" idx="1"/>
          </p:nvPr>
        </p:nvSpPr>
        <p:spPr>
          <a:xfrm>
            <a:off x="838200" y="1825625"/>
            <a:ext cx="5905500" cy="406717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93806C1-98B6-AD4E-8AD0-3AF139A4849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62BAFDC-492D-CB4D-B02A-4A44B4604C8A}" type="slidenum">
              <a:rPr lang="en-US" smtClean="0"/>
              <a:pPr/>
              <a:t>‹#›</a:t>
            </a:fld>
            <a:endParaRPr lang="en-US" dirty="0"/>
          </a:p>
        </p:txBody>
      </p:sp>
    </p:spTree>
    <p:extLst>
      <p:ext uri="{BB962C8B-B14F-4D97-AF65-F5344CB8AC3E}">
        <p14:creationId xmlns:p14="http://schemas.microsoft.com/office/powerpoint/2010/main" val="3731249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3">
    <p:spTree>
      <p:nvGrpSpPr>
        <p:cNvPr id="1" name=""/>
        <p:cNvGrpSpPr/>
        <p:nvPr/>
      </p:nvGrpSpPr>
      <p:grpSpPr>
        <a:xfrm>
          <a:off x="0" y="0"/>
          <a:ext cx="0" cy="0"/>
          <a:chOff x="0" y="0"/>
          <a:chExt cx="0" cy="0"/>
        </a:xfrm>
      </p:grpSpPr>
      <p:sp>
        <p:nvSpPr>
          <p:cNvPr id="11" name="Picture Placeholder 12">
            <a:extLst>
              <a:ext uri="{FF2B5EF4-FFF2-40B4-BE49-F238E27FC236}">
                <a16:creationId xmlns:a16="http://schemas.microsoft.com/office/drawing/2014/main" id="{CC366260-8083-2548-BA95-D85664324D3F}"/>
              </a:ext>
            </a:extLst>
          </p:cNvPr>
          <p:cNvSpPr>
            <a:spLocks noGrp="1"/>
          </p:cNvSpPr>
          <p:nvPr>
            <p:ph type="pic" sz="quarter" idx="13"/>
          </p:nvPr>
        </p:nvSpPr>
        <p:spPr>
          <a:xfrm>
            <a:off x="0" y="0"/>
            <a:ext cx="12192000" cy="6858000"/>
          </a:xfrm>
          <a:prstGeom prst="rect">
            <a:avLst/>
          </a:prstGeom>
        </p:spPr>
        <p:txBody>
          <a:bodyPr/>
          <a:lstStyle/>
          <a:p>
            <a:endParaRPr lang="en-US"/>
          </a:p>
        </p:txBody>
      </p:sp>
      <p:sp>
        <p:nvSpPr>
          <p:cNvPr id="7" name="Title 1">
            <a:extLst>
              <a:ext uri="{FF2B5EF4-FFF2-40B4-BE49-F238E27FC236}">
                <a16:creationId xmlns:a16="http://schemas.microsoft.com/office/drawing/2014/main" id="{CF71EE2B-514B-9D42-80E4-8AB43D2CAD24}"/>
              </a:ext>
            </a:extLst>
          </p:cNvPr>
          <p:cNvSpPr>
            <a:spLocks noGrp="1"/>
          </p:cNvSpPr>
          <p:nvPr>
            <p:ph type="ctrTitle" hasCustomPrompt="1"/>
          </p:nvPr>
        </p:nvSpPr>
        <p:spPr>
          <a:xfrm>
            <a:off x="354720" y="1984763"/>
            <a:ext cx="3699523" cy="2078528"/>
          </a:xfrm>
          <a:prstGeom prst="rect">
            <a:avLst/>
          </a:prstGeom>
        </p:spPr>
        <p:txBody>
          <a:bodyPr anchor="b">
            <a:normAutofit/>
          </a:bodyPr>
          <a:lstStyle>
            <a:lvl1pPr algn="l">
              <a:defRPr sz="3600">
                <a:solidFill>
                  <a:schemeClr val="bg1"/>
                </a:solidFill>
              </a:defRPr>
            </a:lvl1pPr>
          </a:lstStyle>
          <a:p>
            <a:r>
              <a:rPr lang="en-US" dirty="0"/>
              <a:t>Click to edit Master </a:t>
            </a:r>
            <a:br>
              <a:rPr lang="en-US" dirty="0"/>
            </a:br>
            <a:r>
              <a:rPr lang="en-US" dirty="0"/>
              <a:t>title style</a:t>
            </a:r>
          </a:p>
        </p:txBody>
      </p:sp>
      <p:pic>
        <p:nvPicPr>
          <p:cNvPr id="10" name="Picture 9">
            <a:extLst>
              <a:ext uri="{FF2B5EF4-FFF2-40B4-BE49-F238E27FC236}">
                <a16:creationId xmlns:a16="http://schemas.microsoft.com/office/drawing/2014/main" id="{5092ABCC-341C-7248-8E34-542281419E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2555" y="600107"/>
            <a:ext cx="2317715" cy="360533"/>
          </a:xfrm>
          <a:prstGeom prst="rect">
            <a:avLst/>
          </a:prstGeom>
        </p:spPr>
      </p:pic>
    </p:spTree>
    <p:extLst>
      <p:ext uri="{BB962C8B-B14F-4D97-AF65-F5344CB8AC3E}">
        <p14:creationId xmlns:p14="http://schemas.microsoft.com/office/powerpoint/2010/main" val="2020675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759110-4A05-384F-AB36-84C6013E6A3D}"/>
              </a:ext>
            </a:extLst>
          </p:cNvPr>
          <p:cNvSpPr/>
          <p:nvPr userDrawn="1"/>
        </p:nvSpPr>
        <p:spPr>
          <a:xfrm>
            <a:off x="0" y="0"/>
            <a:ext cx="12192000" cy="685800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8" name="Picture 7">
            <a:extLst>
              <a:ext uri="{FF2B5EF4-FFF2-40B4-BE49-F238E27FC236}">
                <a16:creationId xmlns:a16="http://schemas.microsoft.com/office/drawing/2014/main" id="{B4AC8618-8D60-CB4D-9EF8-7CB2040387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77417" y="1898583"/>
            <a:ext cx="3909907" cy="608207"/>
          </a:xfrm>
          <a:prstGeom prst="rect">
            <a:avLst/>
          </a:prstGeom>
        </p:spPr>
      </p:pic>
    </p:spTree>
    <p:extLst>
      <p:ext uri="{BB962C8B-B14F-4D97-AF65-F5344CB8AC3E}">
        <p14:creationId xmlns:p14="http://schemas.microsoft.com/office/powerpoint/2010/main" val="3572204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4BAAF0A-5E90-44A6-B255-E788C88A6A6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7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4" name="Content Placeholder 3"/>
          <p:cNvSpPr>
            <a:spLocks noGrp="1"/>
          </p:cNvSpPr>
          <p:nvPr>
            <p:ph sz="quarter" idx="10"/>
          </p:nvPr>
        </p:nvSpPr>
        <p:spPr>
          <a:xfrm>
            <a:off x="1992313" y="1804988"/>
            <a:ext cx="1917700" cy="1273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5608638" y="1885950"/>
            <a:ext cx="2465387" cy="13144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867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00B344-4445-442C-A13C-A9197821536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2904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40023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07BD2F-A8AB-7B43-8D92-09290F4304DE}"/>
              </a:ext>
            </a:extLst>
          </p:cNvPr>
          <p:cNvSpPr/>
          <p:nvPr userDrawn="1"/>
        </p:nvSpPr>
        <p:spPr>
          <a:xfrm>
            <a:off x="-4443" y="0"/>
            <a:ext cx="4960006" cy="685800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962A789-BF4D-224E-B11F-6B399E03C2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55563" y="0"/>
            <a:ext cx="7236438" cy="6858000"/>
          </a:xfrm>
          <a:prstGeom prst="rect">
            <a:avLst/>
          </a:prstGeom>
        </p:spPr>
      </p:pic>
      <p:sp>
        <p:nvSpPr>
          <p:cNvPr id="7" name="Title 1">
            <a:extLst>
              <a:ext uri="{FF2B5EF4-FFF2-40B4-BE49-F238E27FC236}">
                <a16:creationId xmlns:a16="http://schemas.microsoft.com/office/drawing/2014/main" id="{CF71EE2B-514B-9D42-80E4-8AB43D2CAD24}"/>
              </a:ext>
            </a:extLst>
          </p:cNvPr>
          <p:cNvSpPr>
            <a:spLocks noGrp="1"/>
          </p:cNvSpPr>
          <p:nvPr>
            <p:ph type="ctrTitle" hasCustomPrompt="1"/>
          </p:nvPr>
        </p:nvSpPr>
        <p:spPr>
          <a:xfrm>
            <a:off x="354720" y="1984763"/>
            <a:ext cx="3699523" cy="2078528"/>
          </a:xfrm>
          <a:prstGeom prst="rect">
            <a:avLst/>
          </a:prstGeom>
        </p:spPr>
        <p:txBody>
          <a:bodyPr anchor="b">
            <a:normAutofit/>
          </a:bodyPr>
          <a:lstStyle>
            <a:lvl1pPr algn="l">
              <a:defRPr sz="3600">
                <a:solidFill>
                  <a:schemeClr val="bg1"/>
                </a:solidFill>
              </a:defRPr>
            </a:lvl1pPr>
          </a:lstStyle>
          <a:p>
            <a:r>
              <a:rPr lang="en-US" dirty="0"/>
              <a:t>Click to edit Master </a:t>
            </a:r>
            <a:br>
              <a:rPr lang="en-US" dirty="0"/>
            </a:br>
            <a:r>
              <a:rPr lang="en-US" dirty="0"/>
              <a:t>title style</a:t>
            </a:r>
          </a:p>
        </p:txBody>
      </p:sp>
      <p:sp>
        <p:nvSpPr>
          <p:cNvPr id="8" name="Subtitle 2">
            <a:extLst>
              <a:ext uri="{FF2B5EF4-FFF2-40B4-BE49-F238E27FC236}">
                <a16:creationId xmlns:a16="http://schemas.microsoft.com/office/drawing/2014/main" id="{336070D6-7920-8742-99EC-5A781BE18ECA}"/>
              </a:ext>
            </a:extLst>
          </p:cNvPr>
          <p:cNvSpPr>
            <a:spLocks noGrp="1"/>
          </p:cNvSpPr>
          <p:nvPr>
            <p:ph type="subTitle" idx="1"/>
          </p:nvPr>
        </p:nvSpPr>
        <p:spPr>
          <a:xfrm>
            <a:off x="371345" y="4159821"/>
            <a:ext cx="3699523" cy="1038777"/>
          </a:xfrm>
          <a:prstGeom prst="rect">
            <a:avLst/>
          </a:prstGeo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5092ABCC-341C-7248-8E34-542281419E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2555" y="600107"/>
            <a:ext cx="2317715" cy="360533"/>
          </a:xfrm>
          <a:prstGeom prst="rect">
            <a:avLst/>
          </a:prstGeom>
        </p:spPr>
      </p:pic>
    </p:spTree>
    <p:extLst>
      <p:ext uri="{BB962C8B-B14F-4D97-AF65-F5344CB8AC3E}">
        <p14:creationId xmlns:p14="http://schemas.microsoft.com/office/powerpoint/2010/main" val="44798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82AF25-4275-3F46-B8CA-C6A24024FF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4470399"/>
          </a:xfrm>
          <a:prstGeom prst="rect">
            <a:avLst/>
          </a:prstGeom>
        </p:spPr>
      </p:pic>
      <p:sp>
        <p:nvSpPr>
          <p:cNvPr id="9" name="Rectangle 8">
            <a:extLst>
              <a:ext uri="{FF2B5EF4-FFF2-40B4-BE49-F238E27FC236}">
                <a16:creationId xmlns:a16="http://schemas.microsoft.com/office/drawing/2014/main" id="{B7C262B9-3D32-A345-B686-B5938C2D1491}"/>
              </a:ext>
            </a:extLst>
          </p:cNvPr>
          <p:cNvSpPr/>
          <p:nvPr userDrawn="1"/>
        </p:nvSpPr>
        <p:spPr>
          <a:xfrm>
            <a:off x="0" y="4470401"/>
            <a:ext cx="12192000" cy="2387600"/>
          </a:xfrm>
          <a:prstGeom prst="rect">
            <a:avLst/>
          </a:prstGeom>
          <a:solidFill>
            <a:srgbClr val="245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E65B86DE-25F1-DF42-B209-0019C35EC69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459" y="4470400"/>
            <a:ext cx="6082750" cy="2387600"/>
          </a:xfrm>
          <a:prstGeom prst="rect">
            <a:avLst/>
          </a:prstGeom>
        </p:spPr>
      </p:pic>
      <p:sp>
        <p:nvSpPr>
          <p:cNvPr id="10" name="Title 1">
            <a:extLst>
              <a:ext uri="{FF2B5EF4-FFF2-40B4-BE49-F238E27FC236}">
                <a16:creationId xmlns:a16="http://schemas.microsoft.com/office/drawing/2014/main" id="{E32D002B-C9C4-9A4B-9D0D-2936FB142FFD}"/>
              </a:ext>
            </a:extLst>
          </p:cNvPr>
          <p:cNvSpPr>
            <a:spLocks noGrp="1"/>
          </p:cNvSpPr>
          <p:nvPr>
            <p:ph type="ctrTitle"/>
          </p:nvPr>
        </p:nvSpPr>
        <p:spPr>
          <a:xfrm>
            <a:off x="4880238" y="4831424"/>
            <a:ext cx="6841861" cy="867123"/>
          </a:xfrm>
          <a:prstGeom prst="rect">
            <a:avLst/>
          </a:prstGeom>
        </p:spPr>
        <p:txBody>
          <a:bodyPr anchor="t">
            <a:noAutofit/>
          </a:bodyPr>
          <a:lstStyle>
            <a:lvl1pPr algn="l">
              <a:defRPr sz="3600">
                <a:solidFill>
                  <a:schemeClr val="bg1"/>
                </a:solidFill>
              </a:defRPr>
            </a:lvl1pPr>
          </a:lstStyle>
          <a:p>
            <a:r>
              <a:rPr lang="en-US" dirty="0"/>
              <a:t>Click to edit Master title style</a:t>
            </a:r>
          </a:p>
        </p:txBody>
      </p:sp>
      <p:sp>
        <p:nvSpPr>
          <p:cNvPr id="12" name="Subtitle 2">
            <a:extLst>
              <a:ext uri="{FF2B5EF4-FFF2-40B4-BE49-F238E27FC236}">
                <a16:creationId xmlns:a16="http://schemas.microsoft.com/office/drawing/2014/main" id="{B73E9337-8CBC-884D-9720-2A957246F060}"/>
              </a:ext>
            </a:extLst>
          </p:cNvPr>
          <p:cNvSpPr>
            <a:spLocks noGrp="1"/>
          </p:cNvSpPr>
          <p:nvPr>
            <p:ph type="subTitle" idx="1"/>
          </p:nvPr>
        </p:nvSpPr>
        <p:spPr>
          <a:xfrm>
            <a:off x="4880238" y="5486140"/>
            <a:ext cx="6841861" cy="503500"/>
          </a:xfrm>
          <a:prstGeom prst="rect">
            <a:avLst/>
          </a:prstGeom>
        </p:spPr>
        <p:txBody>
          <a:bodyPr anchor="t">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7CC61C73-7279-2A42-9FB0-5B1760CE3E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2555" y="6108278"/>
            <a:ext cx="2317715" cy="360533"/>
          </a:xfrm>
          <a:prstGeom prst="rect">
            <a:avLst/>
          </a:prstGeom>
        </p:spPr>
      </p:pic>
    </p:spTree>
    <p:extLst>
      <p:ext uri="{BB962C8B-B14F-4D97-AF65-F5344CB8AC3E}">
        <p14:creationId xmlns:p14="http://schemas.microsoft.com/office/powerpoint/2010/main" val="351402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234DC1-2E79-3E48-A720-5E9E02FE87E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44"/>
          <a:stretch/>
        </p:blipFill>
        <p:spPr>
          <a:xfrm>
            <a:off x="1972590" y="0"/>
            <a:ext cx="10219410" cy="6858000"/>
          </a:xfrm>
          <a:prstGeom prst="rect">
            <a:avLst/>
          </a:prstGeom>
        </p:spPr>
      </p:pic>
      <p:sp>
        <p:nvSpPr>
          <p:cNvPr id="9" name="Rectangle 8">
            <a:extLst>
              <a:ext uri="{FF2B5EF4-FFF2-40B4-BE49-F238E27FC236}">
                <a16:creationId xmlns:a16="http://schemas.microsoft.com/office/drawing/2014/main" id="{1807BD2F-A8AB-7B43-8D92-09290F4304DE}"/>
              </a:ext>
            </a:extLst>
          </p:cNvPr>
          <p:cNvSpPr/>
          <p:nvPr userDrawn="1"/>
        </p:nvSpPr>
        <p:spPr>
          <a:xfrm>
            <a:off x="-4443" y="0"/>
            <a:ext cx="4960006" cy="6858000"/>
          </a:xfrm>
          <a:prstGeom prst="rect">
            <a:avLst/>
          </a:prstGeom>
          <a:solidFill>
            <a:srgbClr val="245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AF91141-382F-DD4B-8EED-C66B47DB8500}"/>
              </a:ext>
            </a:extLst>
          </p:cNvPr>
          <p:cNvSpPr>
            <a:spLocks noGrp="1"/>
          </p:cNvSpPr>
          <p:nvPr>
            <p:ph type="ctrTitle" hasCustomPrompt="1"/>
          </p:nvPr>
        </p:nvSpPr>
        <p:spPr>
          <a:xfrm>
            <a:off x="354720" y="1984763"/>
            <a:ext cx="3699523" cy="2078528"/>
          </a:xfrm>
          <a:prstGeom prst="rect">
            <a:avLst/>
          </a:prstGeom>
        </p:spPr>
        <p:txBody>
          <a:bodyPr anchor="b">
            <a:normAutofit/>
          </a:bodyPr>
          <a:lstStyle>
            <a:lvl1pPr algn="l">
              <a:defRPr sz="3600">
                <a:solidFill>
                  <a:schemeClr val="bg1"/>
                </a:solidFill>
              </a:defRPr>
            </a:lvl1pPr>
          </a:lstStyle>
          <a:p>
            <a:r>
              <a:rPr lang="en-US" dirty="0"/>
              <a:t>Click to edit Master </a:t>
            </a:r>
            <a:br>
              <a:rPr lang="en-US" dirty="0"/>
            </a:br>
            <a:r>
              <a:rPr lang="en-US" dirty="0"/>
              <a:t>title style</a:t>
            </a:r>
          </a:p>
        </p:txBody>
      </p:sp>
      <p:sp>
        <p:nvSpPr>
          <p:cNvPr id="10" name="Subtitle 2">
            <a:extLst>
              <a:ext uri="{FF2B5EF4-FFF2-40B4-BE49-F238E27FC236}">
                <a16:creationId xmlns:a16="http://schemas.microsoft.com/office/drawing/2014/main" id="{78146838-73F6-5F41-BC5E-6D3D77C06339}"/>
              </a:ext>
            </a:extLst>
          </p:cNvPr>
          <p:cNvSpPr>
            <a:spLocks noGrp="1"/>
          </p:cNvSpPr>
          <p:nvPr>
            <p:ph type="subTitle" idx="1"/>
          </p:nvPr>
        </p:nvSpPr>
        <p:spPr>
          <a:xfrm>
            <a:off x="371345" y="4159821"/>
            <a:ext cx="3699523" cy="1038777"/>
          </a:xfrm>
          <a:prstGeom prst="rect">
            <a:avLst/>
          </a:prstGeo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a:extLst>
              <a:ext uri="{FF2B5EF4-FFF2-40B4-BE49-F238E27FC236}">
                <a16:creationId xmlns:a16="http://schemas.microsoft.com/office/drawing/2014/main" id="{790F591B-FEF9-EC40-83B3-787B64F1F1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2555" y="600107"/>
            <a:ext cx="2317715" cy="360533"/>
          </a:xfrm>
          <a:prstGeom prst="rect">
            <a:avLst/>
          </a:prstGeom>
        </p:spPr>
      </p:pic>
    </p:spTree>
    <p:extLst>
      <p:ext uri="{BB962C8B-B14F-4D97-AF65-F5344CB8AC3E}">
        <p14:creationId xmlns:p14="http://schemas.microsoft.com/office/powerpoint/2010/main" val="3145718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7BF69D-5056-3041-AA91-56FB869C266F}"/>
              </a:ext>
            </a:extLst>
          </p:cNvPr>
          <p:cNvSpPr/>
          <p:nvPr userDrawn="1"/>
        </p:nvSpPr>
        <p:spPr>
          <a:xfrm>
            <a:off x="0" y="4470401"/>
            <a:ext cx="12192000" cy="238760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996152F9-20FC-1942-BFE4-4BA354582F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59" y="4470400"/>
            <a:ext cx="6082750" cy="2387600"/>
          </a:xfrm>
          <a:prstGeom prst="rect">
            <a:avLst/>
          </a:prstGeom>
        </p:spPr>
      </p:pic>
      <p:pic>
        <p:nvPicPr>
          <p:cNvPr id="7" name="Picture 6">
            <a:extLst>
              <a:ext uri="{FF2B5EF4-FFF2-40B4-BE49-F238E27FC236}">
                <a16:creationId xmlns:a16="http://schemas.microsoft.com/office/drawing/2014/main" id="{E8F3752A-EBC1-B84E-8A15-AA1B368F8B8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4531360"/>
          </a:xfrm>
          <a:prstGeom prst="rect">
            <a:avLst/>
          </a:prstGeom>
        </p:spPr>
      </p:pic>
      <p:sp>
        <p:nvSpPr>
          <p:cNvPr id="14" name="Title 1">
            <a:extLst>
              <a:ext uri="{FF2B5EF4-FFF2-40B4-BE49-F238E27FC236}">
                <a16:creationId xmlns:a16="http://schemas.microsoft.com/office/drawing/2014/main" id="{9B781210-C851-894B-A7FC-84BCC6EEB26B}"/>
              </a:ext>
            </a:extLst>
          </p:cNvPr>
          <p:cNvSpPr>
            <a:spLocks noGrp="1"/>
          </p:cNvSpPr>
          <p:nvPr>
            <p:ph type="ctrTitle"/>
          </p:nvPr>
        </p:nvSpPr>
        <p:spPr>
          <a:xfrm>
            <a:off x="4880238" y="4831424"/>
            <a:ext cx="6841861" cy="867123"/>
          </a:xfrm>
          <a:prstGeom prst="rect">
            <a:avLst/>
          </a:prstGeom>
        </p:spPr>
        <p:txBody>
          <a:bodyPr anchor="t">
            <a:noAutofit/>
          </a:bodyPr>
          <a:lstStyle>
            <a:lvl1pPr algn="l">
              <a:defRPr sz="3600">
                <a:solidFill>
                  <a:schemeClr val="bg1"/>
                </a:solidFill>
              </a:defRPr>
            </a:lvl1pPr>
          </a:lstStyle>
          <a:p>
            <a:r>
              <a:rPr lang="en-US" dirty="0"/>
              <a:t>Click to edit Master title style</a:t>
            </a:r>
          </a:p>
        </p:txBody>
      </p:sp>
      <p:sp>
        <p:nvSpPr>
          <p:cNvPr id="15" name="Subtitle 2">
            <a:extLst>
              <a:ext uri="{FF2B5EF4-FFF2-40B4-BE49-F238E27FC236}">
                <a16:creationId xmlns:a16="http://schemas.microsoft.com/office/drawing/2014/main" id="{170B05C5-F7EA-4D4E-BD7E-769BEB0BB8B9}"/>
              </a:ext>
            </a:extLst>
          </p:cNvPr>
          <p:cNvSpPr>
            <a:spLocks noGrp="1"/>
          </p:cNvSpPr>
          <p:nvPr>
            <p:ph type="subTitle" idx="1"/>
          </p:nvPr>
        </p:nvSpPr>
        <p:spPr>
          <a:xfrm>
            <a:off x="4880238" y="5486140"/>
            <a:ext cx="6841861" cy="503500"/>
          </a:xfrm>
          <a:prstGeom prst="rect">
            <a:avLst/>
          </a:prstGeom>
        </p:spPr>
        <p:txBody>
          <a:bodyPr anchor="t">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E4D257CE-80DB-C040-B3A5-26E0D98F5E1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2555" y="6108278"/>
            <a:ext cx="2317715" cy="360533"/>
          </a:xfrm>
          <a:prstGeom prst="rect">
            <a:avLst/>
          </a:prstGeom>
        </p:spPr>
      </p:pic>
    </p:spTree>
    <p:extLst>
      <p:ext uri="{BB962C8B-B14F-4D97-AF65-F5344CB8AC3E}">
        <p14:creationId xmlns:p14="http://schemas.microsoft.com/office/powerpoint/2010/main" val="2536282882"/>
      </p:ext>
    </p:extLst>
  </p:cSld>
  <p:clrMapOvr>
    <a:masterClrMapping/>
  </p:clrMapOvr>
  <p:extLst>
    <p:ext uri="{DCECCB84-F9BA-43D5-87BE-67443E8EF086}">
      <p15:sldGuideLst xmlns:p15="http://schemas.microsoft.com/office/powerpoint/2012/main">
        <p15:guide id="1" orient="horz" pos="405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FEFC3F-B00D-A44B-A432-8B26DBE8B21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82"/>
          <a:stretch/>
        </p:blipFill>
        <p:spPr>
          <a:xfrm>
            <a:off x="4536322" y="0"/>
            <a:ext cx="7655678" cy="6858000"/>
          </a:xfrm>
          <a:prstGeom prst="rect">
            <a:avLst/>
          </a:prstGeom>
        </p:spPr>
      </p:pic>
      <p:sp>
        <p:nvSpPr>
          <p:cNvPr id="9" name="Rectangle 8">
            <a:extLst>
              <a:ext uri="{FF2B5EF4-FFF2-40B4-BE49-F238E27FC236}">
                <a16:creationId xmlns:a16="http://schemas.microsoft.com/office/drawing/2014/main" id="{1807BD2F-A8AB-7B43-8D92-09290F4304DE}"/>
              </a:ext>
            </a:extLst>
          </p:cNvPr>
          <p:cNvSpPr/>
          <p:nvPr userDrawn="1"/>
        </p:nvSpPr>
        <p:spPr>
          <a:xfrm>
            <a:off x="0" y="0"/>
            <a:ext cx="4960006" cy="685800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AF357FD3-999F-B44E-B067-85FC9A629087}"/>
              </a:ext>
            </a:extLst>
          </p:cNvPr>
          <p:cNvSpPr>
            <a:spLocks noGrp="1"/>
          </p:cNvSpPr>
          <p:nvPr>
            <p:ph type="ctrTitle" hasCustomPrompt="1"/>
          </p:nvPr>
        </p:nvSpPr>
        <p:spPr>
          <a:xfrm>
            <a:off x="354720" y="1984763"/>
            <a:ext cx="3699523" cy="2078528"/>
          </a:xfrm>
          <a:prstGeom prst="rect">
            <a:avLst/>
          </a:prstGeom>
        </p:spPr>
        <p:txBody>
          <a:bodyPr anchor="b">
            <a:normAutofit/>
          </a:bodyPr>
          <a:lstStyle>
            <a:lvl1pPr algn="l">
              <a:defRPr sz="3600">
                <a:solidFill>
                  <a:schemeClr val="bg1"/>
                </a:solidFill>
              </a:defRPr>
            </a:lvl1pPr>
          </a:lstStyle>
          <a:p>
            <a:r>
              <a:rPr lang="en-US" dirty="0"/>
              <a:t>Click to edit Master </a:t>
            </a:r>
            <a:br>
              <a:rPr lang="en-US" dirty="0"/>
            </a:br>
            <a:r>
              <a:rPr lang="en-US" dirty="0"/>
              <a:t>title style</a:t>
            </a:r>
          </a:p>
        </p:txBody>
      </p:sp>
      <p:sp>
        <p:nvSpPr>
          <p:cNvPr id="8" name="Subtitle 2">
            <a:extLst>
              <a:ext uri="{FF2B5EF4-FFF2-40B4-BE49-F238E27FC236}">
                <a16:creationId xmlns:a16="http://schemas.microsoft.com/office/drawing/2014/main" id="{DF9F3B64-ACC8-ED43-A3A0-D07E3A4935EC}"/>
              </a:ext>
            </a:extLst>
          </p:cNvPr>
          <p:cNvSpPr>
            <a:spLocks noGrp="1"/>
          </p:cNvSpPr>
          <p:nvPr>
            <p:ph type="subTitle" idx="1"/>
          </p:nvPr>
        </p:nvSpPr>
        <p:spPr>
          <a:xfrm>
            <a:off x="371345" y="4159821"/>
            <a:ext cx="3699523" cy="1038777"/>
          </a:xfrm>
          <a:prstGeom prst="rect">
            <a:avLst/>
          </a:prstGeo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2EE71443-5CC4-D54B-860A-06C702EB13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2555" y="600107"/>
            <a:ext cx="2317715" cy="360533"/>
          </a:xfrm>
          <a:prstGeom prst="rect">
            <a:avLst/>
          </a:prstGeom>
        </p:spPr>
      </p:pic>
    </p:spTree>
    <p:extLst>
      <p:ext uri="{BB962C8B-B14F-4D97-AF65-F5344CB8AC3E}">
        <p14:creationId xmlns:p14="http://schemas.microsoft.com/office/powerpoint/2010/main" val="24424614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FE5335-C778-F54C-886C-3FC737951083}"/>
              </a:ext>
            </a:extLst>
          </p:cNvPr>
          <p:cNvSpPr/>
          <p:nvPr userDrawn="1"/>
        </p:nvSpPr>
        <p:spPr>
          <a:xfrm>
            <a:off x="0" y="0"/>
            <a:ext cx="12192000" cy="6858000"/>
          </a:xfrm>
          <a:prstGeom prst="rect">
            <a:avLst/>
          </a:prstGeom>
          <a:solidFill>
            <a:srgbClr val="245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3" name="Picture 12">
            <a:extLst>
              <a:ext uri="{FF2B5EF4-FFF2-40B4-BE49-F238E27FC236}">
                <a16:creationId xmlns:a16="http://schemas.microsoft.com/office/drawing/2014/main" id="{6DEBADF0-A79A-8F42-B5DB-406D8EFF20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5400" y="3180576"/>
            <a:ext cx="7086600" cy="3683000"/>
          </a:xfrm>
          <a:prstGeom prst="rect">
            <a:avLst/>
          </a:prstGeom>
        </p:spPr>
      </p:pic>
      <p:sp>
        <p:nvSpPr>
          <p:cNvPr id="2" name="Title 1">
            <a:extLst>
              <a:ext uri="{FF2B5EF4-FFF2-40B4-BE49-F238E27FC236}">
                <a16:creationId xmlns:a16="http://schemas.microsoft.com/office/drawing/2014/main" id="{BB29498A-9AA1-6246-828C-D8B12C2AA9D0}"/>
              </a:ext>
            </a:extLst>
          </p:cNvPr>
          <p:cNvSpPr>
            <a:spLocks noGrp="1"/>
          </p:cNvSpPr>
          <p:nvPr>
            <p:ph type="title"/>
          </p:nvPr>
        </p:nvSpPr>
        <p:spPr>
          <a:xfrm>
            <a:off x="831850" y="1709738"/>
            <a:ext cx="10515600" cy="2852737"/>
          </a:xfrm>
          <a:prstGeom prst="rect">
            <a:avLst/>
          </a:prstGeo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009A2B2-7B92-924A-8FD4-9F80063469DD}"/>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1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FEDB7A7-5E42-5F40-AE06-E30E81961AF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262BAFDC-492D-CB4D-B02A-4A44B4604C8A}" type="slidenum">
              <a:rPr lang="en-US" smtClean="0"/>
              <a:pPr/>
              <a:t>‹#›</a:t>
            </a:fld>
            <a:endParaRPr lang="en-US" dirty="0"/>
          </a:p>
        </p:txBody>
      </p:sp>
    </p:spTree>
    <p:extLst>
      <p:ext uri="{BB962C8B-B14F-4D97-AF65-F5344CB8AC3E}">
        <p14:creationId xmlns:p14="http://schemas.microsoft.com/office/powerpoint/2010/main" val="139929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FE5335-C778-F54C-886C-3FC737951083}"/>
              </a:ext>
            </a:extLst>
          </p:cNvPr>
          <p:cNvSpPr/>
          <p:nvPr userDrawn="1"/>
        </p:nvSpPr>
        <p:spPr>
          <a:xfrm>
            <a:off x="0" y="0"/>
            <a:ext cx="12192000" cy="685800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3" name="Picture 12">
            <a:extLst>
              <a:ext uri="{FF2B5EF4-FFF2-40B4-BE49-F238E27FC236}">
                <a16:creationId xmlns:a16="http://schemas.microsoft.com/office/drawing/2014/main" id="{6DEBADF0-A79A-8F42-B5DB-406D8EFF20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5400" y="3180576"/>
            <a:ext cx="7086600" cy="3683000"/>
          </a:xfrm>
          <a:prstGeom prst="rect">
            <a:avLst/>
          </a:prstGeom>
        </p:spPr>
      </p:pic>
      <p:sp>
        <p:nvSpPr>
          <p:cNvPr id="2" name="Title 1">
            <a:extLst>
              <a:ext uri="{FF2B5EF4-FFF2-40B4-BE49-F238E27FC236}">
                <a16:creationId xmlns:a16="http://schemas.microsoft.com/office/drawing/2014/main" id="{BB29498A-9AA1-6246-828C-D8B12C2AA9D0}"/>
              </a:ext>
            </a:extLst>
          </p:cNvPr>
          <p:cNvSpPr>
            <a:spLocks noGrp="1"/>
          </p:cNvSpPr>
          <p:nvPr>
            <p:ph type="title"/>
          </p:nvPr>
        </p:nvSpPr>
        <p:spPr>
          <a:xfrm>
            <a:off x="831850" y="1709738"/>
            <a:ext cx="10515600" cy="2852737"/>
          </a:xfrm>
          <a:prstGeom prst="rect">
            <a:avLst/>
          </a:prstGeo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009A2B2-7B92-924A-8FD4-9F80063469DD}"/>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1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FEDB7A7-5E42-5F40-AE06-E30E81961AF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262BAFDC-492D-CB4D-B02A-4A44B4604C8A}" type="slidenum">
              <a:rPr lang="en-US" smtClean="0"/>
              <a:pPr/>
              <a:t>‹#›</a:t>
            </a:fld>
            <a:endParaRPr lang="en-US" dirty="0"/>
          </a:p>
        </p:txBody>
      </p:sp>
    </p:spTree>
    <p:extLst>
      <p:ext uri="{BB962C8B-B14F-4D97-AF65-F5344CB8AC3E}">
        <p14:creationId xmlns:p14="http://schemas.microsoft.com/office/powerpoint/2010/main" val="372544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FE5335-C778-F54C-886C-3FC737951083}"/>
              </a:ext>
            </a:extLst>
          </p:cNvPr>
          <p:cNvSpPr/>
          <p:nvPr userDrawn="1"/>
        </p:nvSpPr>
        <p:spPr>
          <a:xfrm>
            <a:off x="0" y="0"/>
            <a:ext cx="12192000" cy="6858000"/>
          </a:xfrm>
          <a:prstGeom prst="rect">
            <a:avLst/>
          </a:prstGeom>
          <a:solidFill>
            <a:srgbClr val="C88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3" name="Picture 12">
            <a:extLst>
              <a:ext uri="{FF2B5EF4-FFF2-40B4-BE49-F238E27FC236}">
                <a16:creationId xmlns:a16="http://schemas.microsoft.com/office/drawing/2014/main" id="{6DEBADF0-A79A-8F42-B5DB-406D8EFF20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5400" y="3180576"/>
            <a:ext cx="7086600" cy="3683000"/>
          </a:xfrm>
          <a:prstGeom prst="rect">
            <a:avLst/>
          </a:prstGeom>
        </p:spPr>
      </p:pic>
      <p:sp>
        <p:nvSpPr>
          <p:cNvPr id="2" name="Title 1">
            <a:extLst>
              <a:ext uri="{FF2B5EF4-FFF2-40B4-BE49-F238E27FC236}">
                <a16:creationId xmlns:a16="http://schemas.microsoft.com/office/drawing/2014/main" id="{BB29498A-9AA1-6246-828C-D8B12C2AA9D0}"/>
              </a:ext>
            </a:extLst>
          </p:cNvPr>
          <p:cNvSpPr>
            <a:spLocks noGrp="1"/>
          </p:cNvSpPr>
          <p:nvPr>
            <p:ph type="title"/>
          </p:nvPr>
        </p:nvSpPr>
        <p:spPr>
          <a:xfrm>
            <a:off x="831850" y="1709738"/>
            <a:ext cx="10515600" cy="2852737"/>
          </a:xfrm>
          <a:prstGeom prst="rect">
            <a:avLst/>
          </a:prstGeo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009A2B2-7B92-924A-8FD4-9F80063469DD}"/>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1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FEDB7A7-5E42-5F40-AE06-E30E81961AF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262BAFDC-492D-CB4D-B02A-4A44B4604C8A}" type="slidenum">
              <a:rPr lang="en-US" smtClean="0"/>
              <a:pPr/>
              <a:t>‹#›</a:t>
            </a:fld>
            <a:endParaRPr lang="en-US" dirty="0"/>
          </a:p>
        </p:txBody>
      </p:sp>
    </p:spTree>
    <p:extLst>
      <p:ext uri="{BB962C8B-B14F-4D97-AF65-F5344CB8AC3E}">
        <p14:creationId xmlns:p14="http://schemas.microsoft.com/office/powerpoint/2010/main" val="3609549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0"/>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Footer Placeholder 1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5" name="Slide Number Placeholder 1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79DFE-2D07-4E4C-BEA9-7A88E8BE5275}" type="slidenum">
              <a:rPr lang="en-US" smtClean="0"/>
              <a:t>‹#›</a:t>
            </a:fld>
            <a:endParaRPr lang="en-US"/>
          </a:p>
        </p:txBody>
      </p:sp>
      <p:sp>
        <p:nvSpPr>
          <p:cNvPr id="16" name="Text Placeholder 15"/>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079650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49" r:id="rId5"/>
    <p:sldLayoutId id="2147483666" r:id="rId6"/>
    <p:sldLayoutId id="2147483673" r:id="rId7"/>
    <p:sldLayoutId id="2147483651" r:id="rId8"/>
    <p:sldLayoutId id="2147483672" r:id="rId9"/>
    <p:sldLayoutId id="2147483650" r:id="rId10"/>
    <p:sldLayoutId id="2147483667" r:id="rId11"/>
    <p:sldLayoutId id="2147483663" r:id="rId12"/>
    <p:sldLayoutId id="2147483661" r:id="rId13"/>
    <p:sldLayoutId id="2147483664" r:id="rId14"/>
    <p:sldLayoutId id="2147483674" r:id="rId15"/>
    <p:sldLayoutId id="2147483662" r:id="rId16"/>
    <p:sldLayoutId id="2147483676" r:id="rId17"/>
    <p:sldLayoutId id="2147483678" r:id="rId18"/>
  </p:sldLayoutIdLst>
  <p:txStyles>
    <p:titleStyle>
      <a:lvl1pPr algn="l" defTabSz="914400" rtl="0" eaLnBrk="1" latinLnBrk="0" hangingPunct="1">
        <a:lnSpc>
          <a:spcPct val="90000"/>
        </a:lnSpc>
        <a:spcBef>
          <a:spcPct val="0"/>
        </a:spcBef>
        <a:buNone/>
        <a:defRPr sz="28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hyperlink" Target="http://eligibility.sc.egov.usda.gov/eligibility/"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openxmlformats.org/officeDocument/2006/relationships/hyperlink" Target="mailto:david.kramer@ks.usda.gov" TargetMode="External"/><Relationship Id="rId3" Type="http://schemas.openxmlformats.org/officeDocument/2006/relationships/hyperlink" Target="mailto:nancy.pletcher@usda.gov" TargetMode="External"/><Relationship Id="rId7" Type="http://schemas.openxmlformats.org/officeDocument/2006/relationships/hyperlink" Target="mailto:William.fritz@usda.gov"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hyperlink" Target="mailto:travis.snider@ks.usda.gov" TargetMode="External"/><Relationship Id="rId5" Type="http://schemas.openxmlformats.org/officeDocument/2006/relationships/hyperlink" Target="mailto:doug.bruggeman@ks.usda.gov" TargetMode="External"/><Relationship Id="rId4" Type="http://schemas.openxmlformats.org/officeDocument/2006/relationships/hyperlink" Target="mailto:jennifer.yarbrough@usda.gov"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mailto:david.kramer@ks.usda.gov" TargetMode="External"/><Relationship Id="rId3" Type="http://schemas.openxmlformats.org/officeDocument/2006/relationships/hyperlink" Target="mailto:nancy.pletcher@usda.gov" TargetMode="External"/><Relationship Id="rId7" Type="http://schemas.openxmlformats.org/officeDocument/2006/relationships/hyperlink" Target="mailto:William.fritz@usda.gov"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mailto:travis.snider@ks.usda.gov" TargetMode="External"/><Relationship Id="rId5" Type="http://schemas.openxmlformats.org/officeDocument/2006/relationships/hyperlink" Target="mailto:doug.bruggeman@ks.usda.gov" TargetMode="External"/><Relationship Id="rId4" Type="http://schemas.openxmlformats.org/officeDocument/2006/relationships/hyperlink" Target="mailto:jennifer.yarbrough@usda.gov"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ligibility.sc.egov.usda.gov/eligibility/welcomeAction.do?pageAction=RBSmenu" TargetMode="External"/><Relationship Id="rId2" Type="http://schemas.openxmlformats.org/officeDocument/2006/relationships/hyperlink" Target="http://eligibility.sc.egov.usda.gov/eligibility/"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14DB-582F-7E4C-ADF4-0D46391A08C8}"/>
              </a:ext>
            </a:extLst>
          </p:cNvPr>
          <p:cNvSpPr>
            <a:spLocks noGrp="1"/>
          </p:cNvSpPr>
          <p:nvPr>
            <p:ph type="ctrTitle"/>
          </p:nvPr>
        </p:nvSpPr>
        <p:spPr>
          <a:xfrm>
            <a:off x="4880238" y="4831424"/>
            <a:ext cx="6841861" cy="867123"/>
          </a:xfrm>
        </p:spPr>
        <p:txBody>
          <a:bodyPr/>
          <a:lstStyle/>
          <a:p>
            <a:r>
              <a:rPr lang="en-US" sz="2800" dirty="0"/>
              <a:t>USDA Rural Development</a:t>
            </a:r>
          </a:p>
        </p:txBody>
      </p:sp>
      <p:sp>
        <p:nvSpPr>
          <p:cNvPr id="3" name="Subtitle 2">
            <a:extLst>
              <a:ext uri="{FF2B5EF4-FFF2-40B4-BE49-F238E27FC236}">
                <a16:creationId xmlns:a16="http://schemas.microsoft.com/office/drawing/2014/main" id="{301E5EA6-6F2F-CC48-9751-DFD88AA2E485}"/>
              </a:ext>
            </a:extLst>
          </p:cNvPr>
          <p:cNvSpPr>
            <a:spLocks noGrp="1"/>
          </p:cNvSpPr>
          <p:nvPr>
            <p:ph type="subTitle" idx="1"/>
          </p:nvPr>
        </p:nvSpPr>
        <p:spPr>
          <a:xfrm>
            <a:off x="4880238" y="5486139"/>
            <a:ext cx="6841861" cy="1045290"/>
          </a:xfrm>
        </p:spPr>
        <p:txBody>
          <a:bodyPr>
            <a:normAutofit/>
          </a:bodyPr>
          <a:lstStyle/>
          <a:p>
            <a:r>
              <a:rPr lang="en-US" dirty="0"/>
              <a:t>Business Programs Overview – David Kramer</a:t>
            </a:r>
            <a:br>
              <a:rPr lang="en-US" dirty="0"/>
            </a:br>
            <a:br>
              <a:rPr lang="en-US" dirty="0"/>
            </a:br>
            <a:r>
              <a:rPr lang="en-US" dirty="0"/>
              <a:t>December 2021</a:t>
            </a:r>
          </a:p>
        </p:txBody>
      </p:sp>
    </p:spTree>
    <p:extLst>
      <p:ext uri="{BB962C8B-B14F-4D97-AF65-F5344CB8AC3E}">
        <p14:creationId xmlns:p14="http://schemas.microsoft.com/office/powerpoint/2010/main" val="4055547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2648B-F7E2-4B92-9998-5338B6007B7F}"/>
              </a:ext>
            </a:extLst>
          </p:cNvPr>
          <p:cNvSpPr>
            <a:spLocks noGrp="1"/>
          </p:cNvSpPr>
          <p:nvPr>
            <p:ph type="title"/>
          </p:nvPr>
        </p:nvSpPr>
        <p:spPr>
          <a:xfrm>
            <a:off x="838200" y="136525"/>
            <a:ext cx="10515600" cy="1128749"/>
          </a:xfrm>
        </p:spPr>
        <p:txBody>
          <a:bodyPr/>
          <a:lstStyle/>
          <a:p>
            <a:r>
              <a:rPr lang="en-US" dirty="0">
                <a:latin typeface="+mn-lt"/>
              </a:rPr>
              <a:t>Business &amp; Industry Guaranteed Loan</a:t>
            </a:r>
          </a:p>
        </p:txBody>
      </p:sp>
      <p:sp>
        <p:nvSpPr>
          <p:cNvPr id="3" name="Content Placeholder 2">
            <a:extLst>
              <a:ext uri="{FF2B5EF4-FFF2-40B4-BE49-F238E27FC236}">
                <a16:creationId xmlns:a16="http://schemas.microsoft.com/office/drawing/2014/main" id="{AA8B8FE2-284B-4B6C-B9FA-18AFEE6A1CBC}"/>
              </a:ext>
            </a:extLst>
          </p:cNvPr>
          <p:cNvSpPr>
            <a:spLocks noGrp="1"/>
          </p:cNvSpPr>
          <p:nvPr>
            <p:ph idx="1"/>
          </p:nvPr>
        </p:nvSpPr>
        <p:spPr/>
        <p:txBody>
          <a:bodyPr/>
          <a:lstStyle/>
          <a:p>
            <a:r>
              <a:rPr lang="en-US" sz="2800" dirty="0"/>
              <a:t>Rural Area  </a:t>
            </a:r>
            <a:r>
              <a:rPr lang="en-US" dirty="0"/>
              <a:t>(Eligible Areas)</a:t>
            </a:r>
          </a:p>
          <a:p>
            <a:pPr lvl="1"/>
            <a:r>
              <a:rPr lang="en-US" sz="2400" dirty="0"/>
              <a:t>Business must be located in an eligible rural area</a:t>
            </a:r>
          </a:p>
          <a:p>
            <a:pPr lvl="1"/>
            <a:r>
              <a:rPr lang="en-US" sz="2400" dirty="0"/>
              <a:t>General definition of rural area:  </a:t>
            </a:r>
          </a:p>
          <a:p>
            <a:pPr marL="457200" lvl="1" indent="0">
              <a:buNone/>
            </a:pPr>
            <a:r>
              <a:rPr lang="en-US" sz="2400" dirty="0"/>
              <a:t>	any area </a:t>
            </a:r>
            <a:r>
              <a:rPr lang="en-US" sz="2400" u="sng" dirty="0"/>
              <a:t>other than</a:t>
            </a:r>
            <a:r>
              <a:rPr lang="en-US" sz="2400" dirty="0"/>
              <a:t> a city or town that has a population of greater </a:t>
            </a:r>
          </a:p>
          <a:p>
            <a:pPr marL="457200" lvl="1" indent="0">
              <a:buNone/>
            </a:pPr>
            <a:r>
              <a:rPr lang="en-US" sz="2400" dirty="0"/>
              <a:t>     than </a:t>
            </a:r>
            <a:r>
              <a:rPr lang="en-US" sz="2400" u="sng" dirty="0"/>
              <a:t>50,000</a:t>
            </a:r>
            <a:r>
              <a:rPr lang="en-US" sz="2400" dirty="0"/>
              <a:t> inhabitants and any urbanized area contiguous </a:t>
            </a:r>
          </a:p>
          <a:p>
            <a:pPr marL="457200" lvl="1" indent="0">
              <a:buNone/>
            </a:pPr>
            <a:r>
              <a:rPr lang="en-US" sz="2400" dirty="0"/>
              <a:t>	and adjacent to such city or town</a:t>
            </a:r>
          </a:p>
          <a:p>
            <a:pPr marL="457200" lvl="1" indent="0">
              <a:buNone/>
            </a:pPr>
            <a:endParaRPr lang="en-US" sz="400" dirty="0"/>
          </a:p>
          <a:p>
            <a:pPr lvl="1"/>
            <a:r>
              <a:rPr lang="en-US" sz="2400" dirty="0"/>
              <a:t>Rural area determination tool:  </a:t>
            </a:r>
            <a:br>
              <a:rPr lang="en-US" sz="2400" dirty="0"/>
            </a:br>
            <a:r>
              <a:rPr lang="en-US" sz="2400" dirty="0">
                <a:hlinkClick r:id="rId2"/>
              </a:rPr>
              <a:t>http://eligibility.sc.egov.usda.gov/eligibility/</a:t>
            </a:r>
            <a:endParaRPr lang="en-US" sz="2400" dirty="0"/>
          </a:p>
          <a:p>
            <a:pPr marL="457200" lvl="1" indent="0">
              <a:buNone/>
            </a:pPr>
            <a:endParaRPr lang="en-US" sz="1100" dirty="0"/>
          </a:p>
          <a:p>
            <a:r>
              <a:rPr lang="en-US" sz="2000" dirty="0"/>
              <a:t>Exception:  Food Supply Chain (FSC) Guaranteed Loan program.  </a:t>
            </a:r>
          </a:p>
          <a:p>
            <a:pPr marL="0" indent="0">
              <a:buNone/>
            </a:pPr>
            <a:r>
              <a:rPr lang="en-US" sz="2000" dirty="0"/>
              <a:t>                      New program as of 12-9-21.  No limit on rural area eligibility.</a:t>
            </a:r>
          </a:p>
        </p:txBody>
      </p:sp>
    </p:spTree>
    <p:extLst>
      <p:ext uri="{BB962C8B-B14F-4D97-AF65-F5344CB8AC3E}">
        <p14:creationId xmlns:p14="http://schemas.microsoft.com/office/powerpoint/2010/main" val="1524396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FE35017-D392-4995-83E4-5284C27398EC}"/>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Calibri" panose="020F0502020204030204" pitchFamily="34" charset="0"/>
                <a:cs typeface="Calibri" panose="020F0502020204030204" pitchFamily="34" charset="0"/>
              </a:rPr>
              <a:t>Business &amp; Industry (B&amp;I) Guaranteed Loans</a:t>
            </a:r>
          </a:p>
        </p:txBody>
      </p:sp>
      <p:sp>
        <p:nvSpPr>
          <p:cNvPr id="30724" name="Content Placeholder 3">
            <a:extLst>
              <a:ext uri="{FF2B5EF4-FFF2-40B4-BE49-F238E27FC236}">
                <a16:creationId xmlns:a16="http://schemas.microsoft.com/office/drawing/2014/main" id="{9ABF5FAD-7AFB-4B81-AF36-AD6A48E698F6}"/>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pPr>
            <a:r>
              <a:rPr lang="en-US" altLang="en-US" sz="3200" dirty="0">
                <a:latin typeface="Calibri" panose="020F0502020204030204" pitchFamily="34" charset="0"/>
                <a:cs typeface="Calibri" panose="020F0502020204030204" pitchFamily="34" charset="0"/>
              </a:rPr>
              <a:t> Loan Purposes</a:t>
            </a:r>
          </a:p>
          <a:p>
            <a:pPr marL="457200" lvl="1" indent="0">
              <a:buNone/>
            </a:pPr>
            <a:r>
              <a:rPr lang="en-US" altLang="en-US" sz="2800" dirty="0">
                <a:latin typeface="Calibri" panose="020F0502020204030204" pitchFamily="34" charset="0"/>
                <a:cs typeface="Calibri" panose="020F0502020204030204" pitchFamily="34" charset="0"/>
              </a:rPr>
              <a:t>- Real estate purchases and improvements</a:t>
            </a:r>
          </a:p>
          <a:p>
            <a:pPr marL="457200" lvl="1" indent="0">
              <a:buNone/>
            </a:pPr>
            <a:r>
              <a:rPr lang="en-US" altLang="en-US" sz="2800" dirty="0">
                <a:latin typeface="Calibri" panose="020F0502020204030204" pitchFamily="34" charset="0"/>
                <a:cs typeface="Calibri" panose="020F0502020204030204" pitchFamily="34" charset="0"/>
              </a:rPr>
              <a:t>- Machinery and equipment</a:t>
            </a:r>
          </a:p>
          <a:p>
            <a:pPr marL="457200" lvl="1" indent="0">
              <a:buNone/>
            </a:pPr>
            <a:r>
              <a:rPr lang="en-US" altLang="en-US" sz="2800" dirty="0">
                <a:latin typeface="Calibri" panose="020F0502020204030204" pitchFamily="34" charset="0"/>
                <a:cs typeface="Calibri" panose="020F0502020204030204" pitchFamily="34" charset="0"/>
              </a:rPr>
              <a:t>- Working capital</a:t>
            </a:r>
          </a:p>
          <a:p>
            <a:pPr marL="457200" lvl="1" indent="0">
              <a:buNone/>
            </a:pPr>
            <a:r>
              <a:rPr lang="en-US" altLang="en-US" sz="2800" dirty="0">
                <a:latin typeface="Calibri" panose="020F0502020204030204" pitchFamily="34" charset="0"/>
                <a:cs typeface="Calibri" panose="020F0502020204030204" pitchFamily="34" charset="0"/>
              </a:rPr>
              <a:t>- Debt refinancing</a:t>
            </a:r>
          </a:p>
          <a:p>
            <a:pPr marL="457200" lvl="1" indent="0">
              <a:buNone/>
            </a:pPr>
            <a:endParaRPr lang="en-US" altLang="en-US" sz="1800" dirty="0">
              <a:latin typeface="Calibri" panose="020F0502020204030204" pitchFamily="34" charset="0"/>
              <a:cs typeface="Calibri" panose="020F0502020204030204" pitchFamily="34" charset="0"/>
            </a:endParaRPr>
          </a:p>
          <a:p>
            <a:pPr marL="457200" lvl="1" indent="0">
              <a:buNone/>
            </a:pPr>
            <a:r>
              <a:rPr lang="en-US" sz="2400" dirty="0"/>
              <a:t>Food Supply Chain (FSC) Guaranteed Loan program.  </a:t>
            </a:r>
          </a:p>
          <a:p>
            <a:pPr marL="457200" lvl="1" indent="0">
              <a:buNone/>
            </a:pPr>
            <a:r>
              <a:rPr lang="en-US" altLang="en-US" sz="2400" dirty="0">
                <a:latin typeface="Calibri" panose="020F0502020204030204" pitchFamily="34" charset="0"/>
                <a:cs typeface="Calibri" panose="020F0502020204030204" pitchFamily="34" charset="0"/>
              </a:rPr>
              <a:t>(new program as of 12-9-21)</a:t>
            </a:r>
          </a:p>
          <a:p>
            <a:pPr marL="457200" lvl="1" indent="0">
              <a:buNone/>
            </a:pPr>
            <a:r>
              <a:rPr lang="en-US" altLang="en-US" sz="2400" dirty="0">
                <a:latin typeface="Calibri" panose="020F0502020204030204" pitchFamily="34" charset="0"/>
                <a:cs typeface="Calibri" panose="020F0502020204030204" pitchFamily="34" charset="0"/>
              </a:rPr>
              <a:t>  - specific for middle of the food chain projects</a:t>
            </a:r>
          </a:p>
          <a:p>
            <a:pPr marL="457200" lvl="1" indent="0">
              <a:buNone/>
            </a:pPr>
            <a:r>
              <a:rPr lang="en-US" altLang="en-US" sz="2400" dirty="0">
                <a:latin typeface="Calibri" panose="020F0502020204030204" pitchFamily="34" charset="0"/>
                <a:cs typeface="Calibri" panose="020F0502020204030204" pitchFamily="34" charset="0"/>
              </a:rPr>
              <a:t>       </a:t>
            </a:r>
            <a:r>
              <a:rPr lang="en-US" altLang="en-US" dirty="0">
                <a:latin typeface="Calibri" panose="020F0502020204030204" pitchFamily="34" charset="0"/>
                <a:cs typeface="Calibri" panose="020F0502020204030204" pitchFamily="34" charset="0"/>
              </a:rPr>
              <a:t>(so not for production or retail)</a:t>
            </a:r>
          </a:p>
          <a:p>
            <a:pPr marL="457200" lvl="1" indent="0">
              <a:buNone/>
            </a:pPr>
            <a:r>
              <a:rPr lang="en-US" altLang="en-US" sz="2800" dirty="0">
                <a:latin typeface="Calibri" panose="020F0502020204030204" pitchFamily="34" charset="0"/>
                <a:cs typeface="Calibri" panose="020F0502020204030204" pitchFamily="34" charset="0"/>
              </a:rPr>
              <a:t> </a:t>
            </a:r>
            <a:endParaRPr lang="en-US" altLang="en-US" dirty="0">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F16E6B35-1D84-4583-8BD4-4CE7C12E09CD}"/>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Calibri" panose="020F0502020204030204" pitchFamily="34" charset="0"/>
                <a:cs typeface="Calibri" panose="020F0502020204030204" pitchFamily="34" charset="0"/>
              </a:rPr>
              <a:t>Business &amp; Industry (B&amp;I) Guaranteed Loans</a:t>
            </a:r>
          </a:p>
        </p:txBody>
      </p:sp>
      <p:sp>
        <p:nvSpPr>
          <p:cNvPr id="31748" name="Content Placeholder 3">
            <a:extLst>
              <a:ext uri="{FF2B5EF4-FFF2-40B4-BE49-F238E27FC236}">
                <a16:creationId xmlns:a16="http://schemas.microsoft.com/office/drawing/2014/main" id="{8782E4D9-9266-4956-BC60-3793163F5EA8}"/>
              </a:ext>
            </a:extLst>
          </p:cNvPr>
          <p:cNvSpPr>
            <a:spLocks noGrp="1" noChangeArrowheads="1"/>
          </p:cNvSpPr>
          <p:nvPr>
            <p:ph idx="1"/>
          </p:nvPr>
        </p:nvSpPr>
        <p:spPr bwMode="auto">
          <a:xfrm>
            <a:off x="838200" y="1979544"/>
            <a:ext cx="8741735" cy="4741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3200" dirty="0">
                <a:latin typeface="Calibri" panose="020F0502020204030204" pitchFamily="34" charset="0"/>
                <a:cs typeface="Calibri" panose="020F0502020204030204" pitchFamily="34" charset="0"/>
              </a:rPr>
              <a:t>Debt Refinancing </a:t>
            </a:r>
            <a:r>
              <a:rPr lang="en-US" altLang="en-US" dirty="0">
                <a:latin typeface="Calibri" panose="020F0502020204030204" pitchFamily="34" charset="0"/>
                <a:cs typeface="Calibri" panose="020F0502020204030204" pitchFamily="34" charset="0"/>
              </a:rPr>
              <a:t>(is eligible if)</a:t>
            </a:r>
            <a:r>
              <a:rPr lang="en-US" altLang="en-US" sz="3200" dirty="0">
                <a:latin typeface="Calibri" panose="020F0502020204030204" pitchFamily="34" charset="0"/>
                <a:cs typeface="Calibri" panose="020F0502020204030204" pitchFamily="34" charset="0"/>
              </a:rPr>
              <a:t>	</a:t>
            </a:r>
          </a:p>
          <a:p>
            <a:pPr lvl="1"/>
            <a:r>
              <a:rPr lang="en-US" altLang="en-US" sz="2800" dirty="0">
                <a:latin typeface="Calibri" panose="020F0502020204030204" pitchFamily="34" charset="0"/>
                <a:cs typeface="Calibri" panose="020F0502020204030204" pitchFamily="34" charset="0"/>
              </a:rPr>
              <a:t>Project is viable </a:t>
            </a:r>
          </a:p>
          <a:p>
            <a:pPr lvl="1"/>
            <a:r>
              <a:rPr lang="en-US" altLang="en-US" sz="2800" dirty="0">
                <a:latin typeface="Calibri" panose="020F0502020204030204" pitchFamily="34" charset="0"/>
                <a:cs typeface="Calibri" panose="020F0502020204030204" pitchFamily="34" charset="0"/>
              </a:rPr>
              <a:t>Refinancing is necessary to improve cash flow and create new or save existing jobs  </a:t>
            </a:r>
          </a:p>
          <a:p>
            <a:pPr lvl="1"/>
            <a:r>
              <a:rPr lang="en-US" altLang="en-US" sz="2800" dirty="0">
                <a:latin typeface="Calibri" panose="020F0502020204030204" pitchFamily="34" charset="0"/>
                <a:cs typeface="Calibri" panose="020F0502020204030204" pitchFamily="34" charset="0"/>
              </a:rPr>
              <a:t>Debt being refinanced must be debt of the borrower reflected on its balance sheet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97DA025-5127-428C-BCC3-4B8675F1B9F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Calibri" panose="020F0502020204030204" pitchFamily="34" charset="0"/>
                <a:cs typeface="Calibri" panose="020F0502020204030204" pitchFamily="34" charset="0"/>
              </a:rPr>
              <a:t>Business &amp; Industry (B&amp;I) Guaranteed Loans</a:t>
            </a:r>
          </a:p>
        </p:txBody>
      </p:sp>
      <p:sp>
        <p:nvSpPr>
          <p:cNvPr id="32772" name="Content Placeholder 3">
            <a:extLst>
              <a:ext uri="{FF2B5EF4-FFF2-40B4-BE49-F238E27FC236}">
                <a16:creationId xmlns:a16="http://schemas.microsoft.com/office/drawing/2014/main" id="{076C5403-4164-4302-9ADF-3F2580F0DAF9}"/>
              </a:ext>
            </a:extLst>
          </p:cNvPr>
          <p:cNvSpPr>
            <a:spLocks noGrp="1" noChangeArrowheads="1"/>
          </p:cNvSpPr>
          <p:nvPr>
            <p:ph idx="1"/>
          </p:nvPr>
        </p:nvSpPr>
        <p:spPr bwMode="auto">
          <a:xfrm>
            <a:off x="838200" y="1979544"/>
            <a:ext cx="8369595" cy="4741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Calibri" panose="020F0502020204030204" pitchFamily="34" charset="0"/>
                <a:cs typeface="Calibri" panose="020F0502020204030204" pitchFamily="34" charset="0"/>
              </a:rPr>
              <a:t>Debt Refinancing  </a:t>
            </a:r>
            <a:r>
              <a:rPr lang="en-US" altLang="en-US" sz="2800" dirty="0">
                <a:latin typeface="Calibri" panose="020F0502020204030204" pitchFamily="34" charset="0"/>
                <a:cs typeface="Calibri" panose="020F0502020204030204" pitchFamily="34" charset="0"/>
              </a:rPr>
              <a:t>(continued)</a:t>
            </a:r>
          </a:p>
          <a:p>
            <a:pPr lvl="1"/>
            <a:r>
              <a:rPr lang="en-US" altLang="en-US" sz="2800" dirty="0">
                <a:latin typeface="Calibri" panose="020F0502020204030204" pitchFamily="34" charset="0"/>
                <a:cs typeface="Calibri" panose="020F0502020204030204" pitchFamily="34" charset="0"/>
              </a:rPr>
              <a:t>Existing lender debt may be included provided:</a:t>
            </a:r>
          </a:p>
          <a:p>
            <a:pPr lvl="2"/>
            <a:r>
              <a:rPr lang="en-US" altLang="en-US" sz="2800" dirty="0">
                <a:latin typeface="Calibri" panose="020F0502020204030204" pitchFamily="34" charset="0"/>
                <a:cs typeface="Calibri" panose="020F0502020204030204" pitchFamily="34" charset="0"/>
              </a:rPr>
              <a:t>The loan being refinanced has been closed and current for at least the past 12 months, and </a:t>
            </a:r>
          </a:p>
          <a:p>
            <a:pPr lvl="2"/>
            <a:r>
              <a:rPr lang="en-US" altLang="en-US" sz="2800" dirty="0">
                <a:latin typeface="Calibri" panose="020F0502020204030204" pitchFamily="34" charset="0"/>
                <a:cs typeface="Calibri" panose="020F0502020204030204" pitchFamily="34" charset="0"/>
              </a:rPr>
              <a:t>The lender is providing better rates or terms  </a:t>
            </a:r>
          </a:p>
          <a:p>
            <a:pPr lvl="1"/>
            <a:r>
              <a:rPr lang="en-US" altLang="en-US" sz="2800" dirty="0">
                <a:latin typeface="Calibri" panose="020F0502020204030204" pitchFamily="34" charset="0"/>
                <a:cs typeface="Calibri" panose="020F0502020204030204" pitchFamily="34" charset="0"/>
              </a:rPr>
              <a:t>Existing lender debt may not exceed </a:t>
            </a:r>
            <a:br>
              <a:rPr lang="en-US" altLang="en-US" sz="2800" dirty="0">
                <a:latin typeface="Calibri" panose="020F0502020204030204" pitchFamily="34" charset="0"/>
                <a:cs typeface="Calibri" panose="020F0502020204030204" pitchFamily="34" charset="0"/>
              </a:rPr>
            </a:br>
            <a:r>
              <a:rPr lang="en-US" altLang="en-US" sz="2800" dirty="0">
                <a:latin typeface="Calibri" panose="020F0502020204030204" pitchFamily="34" charset="0"/>
                <a:cs typeface="Calibri" panose="020F0502020204030204" pitchFamily="34" charset="0"/>
              </a:rPr>
              <a:t>50 percent of the overall loan</a:t>
            </a:r>
          </a:p>
          <a:p>
            <a:pPr marL="0" indent="0">
              <a:buNone/>
            </a:pPr>
            <a:endParaRPr lang="en-US" altLang="en-US" dirty="0">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1863C73A-B442-4B95-AB43-83F3B902E8E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Calibri" panose="020F0502020204030204" pitchFamily="34" charset="0"/>
                <a:cs typeface="Calibri" panose="020F0502020204030204" pitchFamily="34" charset="0"/>
              </a:rPr>
              <a:t>Business &amp; Industry (B&amp;I) Guaranteed Loans</a:t>
            </a:r>
          </a:p>
        </p:txBody>
      </p:sp>
      <p:sp>
        <p:nvSpPr>
          <p:cNvPr id="33796" name="Content Placeholder 3">
            <a:extLst>
              <a:ext uri="{FF2B5EF4-FFF2-40B4-BE49-F238E27FC236}">
                <a16:creationId xmlns:a16="http://schemas.microsoft.com/office/drawing/2014/main" id="{7AFA5526-4BA4-4B66-AAE1-BA9B3C5CCC5C}"/>
              </a:ext>
            </a:extLst>
          </p:cNvPr>
          <p:cNvSpPr>
            <a:spLocks noGrp="1" noChangeArrowheads="1"/>
          </p:cNvSpPr>
          <p:nvPr>
            <p:ph idx="1"/>
          </p:nvPr>
        </p:nvSpPr>
        <p:spPr bwMode="auto">
          <a:xfrm>
            <a:off x="838199" y="1979544"/>
            <a:ext cx="7444563" cy="4741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Calibri" panose="020F0502020204030204" pitchFamily="34" charset="0"/>
                <a:cs typeface="Calibri" panose="020F0502020204030204" pitchFamily="34" charset="0"/>
              </a:rPr>
              <a:t>Loan Limits</a:t>
            </a:r>
          </a:p>
          <a:p>
            <a:pPr lvl="1"/>
            <a:r>
              <a:rPr lang="en-US" altLang="en-US" sz="2800" dirty="0">
                <a:latin typeface="Calibri" panose="020F0502020204030204" pitchFamily="34" charset="0"/>
                <a:cs typeface="Calibri" panose="020F0502020204030204" pitchFamily="34" charset="0"/>
              </a:rPr>
              <a:t>Minimum loan amounts:</a:t>
            </a:r>
          </a:p>
          <a:p>
            <a:pPr marL="914400" lvl="2" indent="0">
              <a:buNone/>
            </a:pPr>
            <a:r>
              <a:rPr lang="en-US" altLang="en-US" sz="2800" dirty="0">
                <a:latin typeface="Calibri" panose="020F0502020204030204" pitchFamily="34" charset="0"/>
                <a:cs typeface="Calibri" panose="020F0502020204030204" pitchFamily="34" charset="0"/>
              </a:rPr>
              <a:t>-   No minimum loan limit</a:t>
            </a:r>
          </a:p>
          <a:p>
            <a:pPr lvl="1"/>
            <a:r>
              <a:rPr lang="en-US" altLang="en-US" sz="2800" dirty="0">
                <a:latin typeface="Calibri" panose="020F0502020204030204" pitchFamily="34" charset="0"/>
                <a:cs typeface="Calibri" panose="020F0502020204030204" pitchFamily="34" charset="0"/>
              </a:rPr>
              <a:t>Maximum loan amounts:</a:t>
            </a:r>
          </a:p>
          <a:p>
            <a:pPr marL="457200" lvl="1" indent="0">
              <a:buNone/>
            </a:pPr>
            <a:r>
              <a:rPr lang="en-US" altLang="en-US" sz="2800" dirty="0">
                <a:latin typeface="Calibri" panose="020F0502020204030204" pitchFamily="34" charset="0"/>
                <a:cs typeface="Calibri" panose="020F0502020204030204" pitchFamily="34" charset="0"/>
              </a:rPr>
              <a:t>      -   $25 million </a:t>
            </a:r>
          </a:p>
          <a:p>
            <a:pPr marL="0" indent="0">
              <a:buNone/>
            </a:pPr>
            <a:endParaRPr lang="en-US" altLang="en-US" dirty="0">
              <a:latin typeface="Calibri" panose="020F0502020204030204" pitchFamily="34" charset="0"/>
              <a:cs typeface="Calibri" panose="020F0502020204030204" pitchFamily="34" charset="0"/>
            </a:endParaRPr>
          </a:p>
          <a:p>
            <a:pPr marL="0" indent="0">
              <a:buNone/>
            </a:pPr>
            <a:r>
              <a:rPr lang="en-US" altLang="en-US" dirty="0">
                <a:latin typeface="Calibri" panose="020F0502020204030204" pitchFamily="34" charset="0"/>
                <a:cs typeface="Calibri" panose="020F0502020204030204" pitchFamily="34" charset="0"/>
              </a:rPr>
              <a:t>Food Supply Chain Guaranteed Loan</a:t>
            </a:r>
          </a:p>
          <a:p>
            <a:pPr marL="0" indent="0">
              <a:buNone/>
            </a:pPr>
            <a:r>
              <a:rPr lang="en-US" altLang="en-US" dirty="0">
                <a:latin typeface="Calibri" panose="020F0502020204030204" pitchFamily="34" charset="0"/>
                <a:cs typeface="Calibri" panose="020F0502020204030204" pitchFamily="34" charset="0"/>
              </a:rPr>
              <a:t>         Maximum loan amounts:</a:t>
            </a:r>
          </a:p>
          <a:p>
            <a:pPr marL="0" indent="0">
              <a:buNone/>
            </a:pPr>
            <a:r>
              <a:rPr lang="en-US" altLang="en-US" dirty="0">
                <a:latin typeface="Calibri" panose="020F0502020204030204" pitchFamily="34" charset="0"/>
                <a:cs typeface="Calibri" panose="020F0502020204030204" pitchFamily="34" charset="0"/>
              </a:rPr>
              <a:t>             -    $40 million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5CFB0395-A761-41E0-BB20-C93905D393B2}"/>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Calibri" panose="020F0502020204030204" pitchFamily="34" charset="0"/>
                <a:cs typeface="Calibri" panose="020F0502020204030204" pitchFamily="34" charset="0"/>
              </a:rPr>
              <a:t>Business &amp; Industry (B&amp;I) Guaranteed Loans</a:t>
            </a:r>
          </a:p>
        </p:txBody>
      </p:sp>
      <p:sp>
        <p:nvSpPr>
          <p:cNvPr id="34820" name="Content Placeholder 3">
            <a:extLst>
              <a:ext uri="{FF2B5EF4-FFF2-40B4-BE49-F238E27FC236}">
                <a16:creationId xmlns:a16="http://schemas.microsoft.com/office/drawing/2014/main" id="{ABE20099-F2DC-462E-B37B-7F7A01B5507C}"/>
              </a:ext>
            </a:extLst>
          </p:cNvPr>
          <p:cNvSpPr>
            <a:spLocks noGrp="1" noChangeArrowheads="1"/>
          </p:cNvSpPr>
          <p:nvPr>
            <p:ph idx="1"/>
          </p:nvPr>
        </p:nvSpPr>
        <p:spPr bwMode="auto">
          <a:xfrm>
            <a:off x="838200" y="1979544"/>
            <a:ext cx="10166498" cy="4741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en-US" altLang="en-US" sz="3200" dirty="0">
                <a:latin typeface="Calibri" panose="020F0502020204030204" pitchFamily="34" charset="0"/>
                <a:cs typeface="Calibri" panose="020F0502020204030204" pitchFamily="34" charset="0"/>
              </a:rPr>
              <a:t>Fees and Percentage of Guarantee </a:t>
            </a:r>
            <a:r>
              <a:rPr lang="en-US" altLang="en-US" dirty="0">
                <a:latin typeface="Calibri" panose="020F0502020204030204" pitchFamily="34" charset="0"/>
                <a:cs typeface="Calibri" panose="020F0502020204030204" pitchFamily="34" charset="0"/>
              </a:rPr>
              <a:t>(for B&amp;I program)</a:t>
            </a:r>
          </a:p>
          <a:p>
            <a:pPr lvl="1"/>
            <a:r>
              <a:rPr lang="en-US" altLang="en-US" sz="2800" dirty="0">
                <a:latin typeface="Calibri" panose="020F0502020204030204" pitchFamily="34" charset="0"/>
                <a:cs typeface="Calibri" panose="020F0502020204030204" pitchFamily="34" charset="0"/>
              </a:rPr>
              <a:t>Fees</a:t>
            </a:r>
          </a:p>
          <a:p>
            <a:pPr lvl="2"/>
            <a:r>
              <a:rPr lang="en-US" altLang="en-US" sz="2400" dirty="0">
                <a:latin typeface="Calibri" panose="020F0502020204030204" pitchFamily="34" charset="0"/>
                <a:cs typeface="Calibri" panose="020F0502020204030204" pitchFamily="34" charset="0"/>
              </a:rPr>
              <a:t>Initial guarantee fee:  3 percent      </a:t>
            </a:r>
          </a:p>
          <a:p>
            <a:pPr lvl="2"/>
            <a:r>
              <a:rPr lang="en-US" altLang="en-US" sz="2400" dirty="0">
                <a:latin typeface="Calibri" panose="020F0502020204030204" pitchFamily="34" charset="0"/>
                <a:cs typeface="Calibri" panose="020F0502020204030204" pitchFamily="34" charset="0"/>
              </a:rPr>
              <a:t>Annual renewal fee:  0.5 percent</a:t>
            </a:r>
          </a:p>
          <a:p>
            <a:pPr lvl="1"/>
            <a:r>
              <a:rPr lang="en-US" altLang="en-US" sz="2800" dirty="0">
                <a:latin typeface="Calibri" panose="020F0502020204030204" pitchFamily="34" charset="0"/>
                <a:cs typeface="Calibri" panose="020F0502020204030204" pitchFamily="34" charset="0"/>
              </a:rPr>
              <a:t>Percent of Guarantee </a:t>
            </a:r>
          </a:p>
          <a:p>
            <a:pPr lvl="2"/>
            <a:r>
              <a:rPr lang="en-US" altLang="en-US" sz="2400" dirty="0">
                <a:latin typeface="Calibri" panose="020F0502020204030204" pitchFamily="34" charset="0"/>
                <a:cs typeface="Calibri" panose="020F0502020204030204" pitchFamily="34" charset="0"/>
              </a:rPr>
              <a:t>80 percent of the loan amount</a:t>
            </a:r>
          </a:p>
          <a:p>
            <a:pPr marL="914400" lvl="2" indent="0">
              <a:buNone/>
            </a:pPr>
            <a:endParaRPr lang="en-US" altLang="en-US" sz="1600" dirty="0">
              <a:latin typeface="Calibri" panose="020F0502020204030204" pitchFamily="34" charset="0"/>
              <a:cs typeface="Calibri" panose="020F0502020204030204" pitchFamily="34" charset="0"/>
            </a:endParaRPr>
          </a:p>
          <a:p>
            <a:r>
              <a:rPr lang="en-US" altLang="en-US" dirty="0">
                <a:latin typeface="Calibri" panose="020F0502020204030204" pitchFamily="34" charset="0"/>
                <a:cs typeface="Calibri" panose="020F0502020204030204" pitchFamily="34" charset="0"/>
              </a:rPr>
              <a:t>Food Supply Chain (FSC) Guaranteed Loan  </a:t>
            </a:r>
          </a:p>
          <a:p>
            <a:pPr marL="0" indent="0">
              <a:buNone/>
            </a:pPr>
            <a:r>
              <a:rPr lang="en-US" altLang="en-US" dirty="0">
                <a:latin typeface="Calibri" panose="020F0502020204030204" pitchFamily="34" charset="0"/>
                <a:cs typeface="Calibri" panose="020F0502020204030204" pitchFamily="34" charset="0"/>
              </a:rPr>
              <a:t>       </a:t>
            </a:r>
            <a:r>
              <a:rPr lang="en-US" altLang="en-US" sz="2000" dirty="0">
                <a:latin typeface="Calibri" panose="020F0502020204030204" pitchFamily="34" charset="0"/>
                <a:cs typeface="Calibri" panose="020F0502020204030204" pitchFamily="34" charset="0"/>
              </a:rPr>
              <a:t>-  no guarantee fee</a:t>
            </a:r>
          </a:p>
          <a:p>
            <a:pPr marL="0" indent="0">
              <a:buNone/>
            </a:pPr>
            <a:r>
              <a:rPr lang="en-US" altLang="en-US" sz="2000" dirty="0">
                <a:latin typeface="Calibri" panose="020F0502020204030204" pitchFamily="34" charset="0"/>
                <a:cs typeface="Calibri" panose="020F0502020204030204" pitchFamily="34" charset="0"/>
              </a:rPr>
              <a:t>        -  no annual renewal fee</a:t>
            </a:r>
          </a:p>
          <a:p>
            <a:pPr marL="0" indent="0">
              <a:buNone/>
            </a:pPr>
            <a:r>
              <a:rPr lang="en-US" altLang="en-US" sz="2000" dirty="0">
                <a:latin typeface="Calibri" panose="020F0502020204030204" pitchFamily="34" charset="0"/>
                <a:cs typeface="Calibri" panose="020F0502020204030204" pitchFamily="34" charset="0"/>
              </a:rPr>
              <a:t>        -  90% guarantee if lender provides a fixed interest rate </a:t>
            </a:r>
          </a:p>
          <a:p>
            <a:pPr marL="0" indent="0">
              <a:buNone/>
            </a:pPr>
            <a:r>
              <a:rPr lang="en-US" altLang="en-US" sz="2000" dirty="0">
                <a:latin typeface="Calibri" panose="020F0502020204030204" pitchFamily="34" charset="0"/>
                <a:cs typeface="Calibri" panose="020F0502020204030204" pitchFamily="34" charset="0"/>
              </a:rPr>
              <a:t>             and rate is no higher than 2% over WSJ prime.</a:t>
            </a:r>
          </a:p>
          <a:p>
            <a:endParaRPr lang="en-US" altLang="en-US" dirty="0">
              <a:latin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3AA37CC7-92BD-4CAE-AF4D-39A679A406B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Calibri" panose="020F0502020204030204" pitchFamily="34" charset="0"/>
                <a:cs typeface="Calibri" panose="020F0502020204030204" pitchFamily="34" charset="0"/>
              </a:rPr>
              <a:t>Business &amp; Industry B&amp;I) Guaranteed Loans</a:t>
            </a:r>
          </a:p>
        </p:txBody>
      </p:sp>
      <p:sp>
        <p:nvSpPr>
          <p:cNvPr id="35844" name="Content Placeholder 3">
            <a:extLst>
              <a:ext uri="{FF2B5EF4-FFF2-40B4-BE49-F238E27FC236}">
                <a16:creationId xmlns:a16="http://schemas.microsoft.com/office/drawing/2014/main" id="{1C1B7FF4-9900-47D8-8695-C6BE9CCBD8FE}"/>
              </a:ext>
            </a:extLst>
          </p:cNvPr>
          <p:cNvSpPr>
            <a:spLocks noGrp="1" noChangeArrowheads="1"/>
          </p:cNvSpPr>
          <p:nvPr>
            <p:ph idx="1"/>
          </p:nvPr>
        </p:nvSpPr>
        <p:spPr bwMode="auto">
          <a:xfrm>
            <a:off x="838200" y="1979544"/>
            <a:ext cx="10028274" cy="4741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latin typeface="Calibri" panose="020F0502020204030204" pitchFamily="34" charset="0"/>
                <a:cs typeface="Calibri" panose="020F0502020204030204" pitchFamily="34" charset="0"/>
              </a:rPr>
              <a:t>Routine Lender Fees</a:t>
            </a:r>
          </a:p>
          <a:p>
            <a:pPr lvl="1"/>
            <a:r>
              <a:rPr lang="en-US" altLang="en-US" sz="2400" dirty="0">
                <a:latin typeface="Calibri" panose="020F0502020204030204" pitchFamily="34" charset="0"/>
                <a:cs typeface="Calibri" panose="020F0502020204030204" pitchFamily="34" charset="0"/>
              </a:rPr>
              <a:t>Lender may establish charges and fees for the loan provided they are similar to those normally charged other applicants for the same type of loan in the ordinary course of business</a:t>
            </a:r>
          </a:p>
          <a:p>
            <a:pPr lvl="2"/>
            <a:r>
              <a:rPr lang="en-US" altLang="en-US" sz="2000" dirty="0">
                <a:latin typeface="Calibri" panose="020F0502020204030204" pitchFamily="34" charset="0"/>
                <a:cs typeface="Calibri" panose="020F0502020204030204" pitchFamily="34" charset="0"/>
              </a:rPr>
              <a:t>Lender fees are an eligible use of loan proceeds</a:t>
            </a:r>
          </a:p>
          <a:p>
            <a:pPr lvl="1"/>
            <a:r>
              <a:rPr lang="en-US" altLang="en-US" sz="2400" dirty="0">
                <a:latin typeface="Calibri" panose="020F0502020204030204" pitchFamily="34" charset="0"/>
                <a:cs typeface="Calibri" panose="020F0502020204030204" pitchFamily="34" charset="0"/>
              </a:rPr>
              <a:t>Lender may charge prepayment penalties and late payment fees as long as they are reasonable and customary</a:t>
            </a:r>
          </a:p>
          <a:p>
            <a:pPr lvl="2"/>
            <a:r>
              <a:rPr lang="en-US" altLang="en-US" sz="2000" dirty="0">
                <a:latin typeface="Calibri" panose="020F0502020204030204" pitchFamily="34" charset="0"/>
                <a:cs typeface="Calibri" panose="020F0502020204030204" pitchFamily="34" charset="0"/>
              </a:rPr>
              <a:t>However, the guarantee will not cover prepayment penalties or late payment fees</a:t>
            </a:r>
          </a:p>
          <a:p>
            <a:endParaRPr lang="en-US" altLang="en-US" dirty="0">
              <a:latin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7668BED9-BF59-414C-9B4C-832CA5403DC4}"/>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Calibri" panose="020F0502020204030204" pitchFamily="34" charset="0"/>
                <a:cs typeface="Calibri" panose="020F0502020204030204" pitchFamily="34" charset="0"/>
              </a:rPr>
              <a:t>Business &amp; Industry Guaranteed Loans</a:t>
            </a:r>
          </a:p>
        </p:txBody>
      </p:sp>
      <p:sp>
        <p:nvSpPr>
          <p:cNvPr id="36868" name="Content Placeholder 3">
            <a:extLst>
              <a:ext uri="{FF2B5EF4-FFF2-40B4-BE49-F238E27FC236}">
                <a16:creationId xmlns:a16="http://schemas.microsoft.com/office/drawing/2014/main" id="{BC606C95-EB9F-4EF6-8CAA-4373BB5714B4}"/>
              </a:ext>
            </a:extLst>
          </p:cNvPr>
          <p:cNvSpPr>
            <a:spLocks noGrp="1" noChangeArrowheads="1"/>
          </p:cNvSpPr>
          <p:nvPr>
            <p:ph idx="1"/>
          </p:nvPr>
        </p:nvSpPr>
        <p:spPr bwMode="auto">
          <a:xfrm>
            <a:off x="838201" y="1979544"/>
            <a:ext cx="9975112" cy="4741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latin typeface="Calibri" panose="020F0502020204030204" pitchFamily="34" charset="0"/>
                <a:cs typeface="Calibri" panose="020F0502020204030204" pitchFamily="34" charset="0"/>
              </a:rPr>
              <a:t>Interest Rates</a:t>
            </a:r>
          </a:p>
          <a:p>
            <a:pPr lvl="1"/>
            <a:r>
              <a:rPr lang="en-US" altLang="en-US" sz="2400" dirty="0">
                <a:latin typeface="Calibri" panose="020F0502020204030204" pitchFamily="34" charset="0"/>
                <a:cs typeface="Calibri" panose="020F0502020204030204" pitchFamily="34" charset="0"/>
              </a:rPr>
              <a:t>Negotiated between the lender and borrower and may be fixed, </a:t>
            </a:r>
          </a:p>
          <a:p>
            <a:pPr marL="457200" lvl="1" indent="0">
              <a:buNone/>
            </a:pPr>
            <a:r>
              <a:rPr lang="en-US" altLang="en-US" sz="2400" dirty="0">
                <a:latin typeface="Calibri" panose="020F0502020204030204" pitchFamily="34" charset="0"/>
                <a:cs typeface="Calibri" panose="020F0502020204030204" pitchFamily="34" charset="0"/>
              </a:rPr>
              <a:t>	variable, or a combination   </a:t>
            </a:r>
          </a:p>
          <a:p>
            <a:pPr lvl="1"/>
            <a:r>
              <a:rPr lang="en-US" altLang="en-US" sz="2400" dirty="0">
                <a:latin typeface="Calibri" panose="020F0502020204030204" pitchFamily="34" charset="0"/>
                <a:cs typeface="Calibri" panose="020F0502020204030204" pitchFamily="34" charset="0"/>
              </a:rPr>
              <a:t>Cannot be more than rates customarily charged borrowers for loans without guarantees</a:t>
            </a:r>
          </a:p>
          <a:p>
            <a:pPr lvl="1"/>
            <a:r>
              <a:rPr lang="en-US" altLang="en-US" sz="2400" dirty="0">
                <a:latin typeface="Calibri" panose="020F0502020204030204" pitchFamily="34" charset="0"/>
                <a:cs typeface="Calibri" panose="020F0502020204030204" pitchFamily="34" charset="0"/>
              </a:rPr>
              <a:t>Subject to Agency review and approval </a:t>
            </a:r>
          </a:p>
          <a:p>
            <a:pPr lvl="1"/>
            <a:r>
              <a:rPr lang="en-US" altLang="en-US" sz="2400" dirty="0">
                <a:latin typeface="Calibri" panose="020F0502020204030204" pitchFamily="34" charset="0"/>
                <a:cs typeface="Calibri" panose="020F0502020204030204" pitchFamily="34" charset="0"/>
              </a:rPr>
              <a:t>Promissory note cannot contain provisions for default interest </a:t>
            </a:r>
          </a:p>
          <a:p>
            <a:pPr marL="457200" lvl="1" indent="0">
              <a:buNone/>
            </a:pPr>
            <a:r>
              <a:rPr lang="en-US" altLang="en-US" sz="2400" dirty="0">
                <a:latin typeface="Calibri" panose="020F0502020204030204" pitchFamily="34" charset="0"/>
                <a:cs typeface="Calibri" panose="020F0502020204030204" pitchFamily="34" charset="0"/>
              </a:rPr>
              <a:t>	or penalty interest</a:t>
            </a:r>
          </a:p>
          <a:p>
            <a:endParaRPr lang="en-US" altLang="en-US" dirty="0">
              <a:latin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82866DF0-8B36-45AF-938C-3761298FAF6E}"/>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Calibri" panose="020F0502020204030204" pitchFamily="34" charset="0"/>
                <a:cs typeface="Calibri" panose="020F0502020204030204" pitchFamily="34" charset="0"/>
              </a:rPr>
              <a:t>Business &amp; Industry Guaranteed Loans</a:t>
            </a:r>
          </a:p>
        </p:txBody>
      </p:sp>
      <p:sp>
        <p:nvSpPr>
          <p:cNvPr id="37892" name="Content Placeholder 3">
            <a:extLst>
              <a:ext uri="{FF2B5EF4-FFF2-40B4-BE49-F238E27FC236}">
                <a16:creationId xmlns:a16="http://schemas.microsoft.com/office/drawing/2014/main" id="{0BF23541-1170-449F-855E-D9DCD2EDD3E3}"/>
              </a:ext>
            </a:extLst>
          </p:cNvPr>
          <p:cNvSpPr>
            <a:spLocks noGrp="1" noChangeArrowheads="1"/>
          </p:cNvSpPr>
          <p:nvPr>
            <p:ph idx="1"/>
          </p:nvPr>
        </p:nvSpPr>
        <p:spPr bwMode="auto">
          <a:xfrm>
            <a:off x="838200" y="1979544"/>
            <a:ext cx="8688572" cy="4741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latin typeface="Calibri" panose="020F0502020204030204" pitchFamily="34" charset="0"/>
                <a:cs typeface="Calibri" panose="020F0502020204030204" pitchFamily="34" charset="0"/>
              </a:rPr>
              <a:t>Variable Interest Rates</a:t>
            </a:r>
          </a:p>
          <a:p>
            <a:pPr lvl="1"/>
            <a:r>
              <a:rPr lang="en-US" altLang="en-US" sz="2400" dirty="0">
                <a:latin typeface="Calibri" panose="020F0502020204030204" pitchFamily="34" charset="0"/>
                <a:cs typeface="Calibri" panose="020F0502020204030204" pitchFamily="34" charset="0"/>
              </a:rPr>
              <a:t>Must be tied to a published base rate, published in a national or regional financial publication, agreed to by the lender and the Agency</a:t>
            </a:r>
          </a:p>
          <a:p>
            <a:pPr lvl="1"/>
            <a:r>
              <a:rPr lang="en-US" altLang="en-US" sz="2400" dirty="0">
                <a:latin typeface="Calibri" panose="020F0502020204030204" pitchFamily="34" charset="0"/>
                <a:cs typeface="Calibri" panose="020F0502020204030204" pitchFamily="34" charset="0"/>
              </a:rPr>
              <a:t>May be adjusted at different intervals but not more often than quarterly</a:t>
            </a:r>
          </a:p>
          <a:p>
            <a:pPr lvl="1"/>
            <a:r>
              <a:rPr lang="en-US" altLang="en-US" sz="2400" dirty="0">
                <a:latin typeface="Calibri" panose="020F0502020204030204" pitchFamily="34" charset="0"/>
                <a:cs typeface="Calibri" panose="020F0502020204030204" pitchFamily="34" charset="0"/>
              </a:rPr>
              <a:t>Must be specified in the promissory note </a:t>
            </a:r>
          </a:p>
          <a:p>
            <a:pPr lvl="2"/>
            <a:r>
              <a:rPr lang="en-US" altLang="en-US" sz="2400" dirty="0">
                <a:latin typeface="Calibri" panose="020F0502020204030204" pitchFamily="34" charset="0"/>
                <a:cs typeface="Calibri" panose="020F0502020204030204" pitchFamily="34" charset="0"/>
              </a:rPr>
              <a:t>Lender must fully amortize the outstanding principal balance within the prescribed loan maturity in order to eliminate the possibility of a balloon payment</a:t>
            </a:r>
          </a:p>
          <a:p>
            <a:endParaRPr lang="en-US" altLang="en-US" dirty="0">
              <a:latin typeface="Calibri" panose="020F0502020204030204" pitchFamily="34"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1D8B5EC3-4E40-4158-9F1F-F190F8818A61}"/>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Calibri" panose="020F0502020204030204" pitchFamily="34" charset="0"/>
                <a:cs typeface="Calibri" panose="020F0502020204030204" pitchFamily="34" charset="0"/>
              </a:rPr>
              <a:t>Business &amp; Industry Guaranteed Loans</a:t>
            </a:r>
          </a:p>
        </p:txBody>
      </p:sp>
      <p:sp>
        <p:nvSpPr>
          <p:cNvPr id="38915" name="Text Placeholder 2">
            <a:extLst>
              <a:ext uri="{FF2B5EF4-FFF2-40B4-BE49-F238E27FC236}">
                <a16:creationId xmlns:a16="http://schemas.microsoft.com/office/drawing/2014/main" id="{9E37295D-0E55-486F-BCC6-28B0BDBA0CA0}"/>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marL="0" indent="0">
              <a:buNone/>
            </a:pPr>
            <a:r>
              <a:rPr lang="en-US" altLang="en-US" dirty="0"/>
              <a:t>Loan Terms – Repayment Period  </a:t>
            </a:r>
            <a:r>
              <a:rPr lang="en-US" altLang="en-US" sz="1800" dirty="0"/>
              <a:t>(chart shows typical maximums)</a:t>
            </a:r>
          </a:p>
          <a:p>
            <a:pPr marL="0" indent="0">
              <a:buNone/>
            </a:pPr>
            <a:r>
              <a:rPr lang="en-US" altLang="en-US" sz="1800" dirty="0"/>
              <a:t>    (lender driven based on what lender historically provides)</a:t>
            </a:r>
            <a:endParaRPr lang="en-US" altLang="en-US" dirty="0"/>
          </a:p>
        </p:txBody>
      </p:sp>
      <p:graphicFrame>
        <p:nvGraphicFramePr>
          <p:cNvPr id="5" name="Table 4">
            <a:extLst>
              <a:ext uri="{FF2B5EF4-FFF2-40B4-BE49-F238E27FC236}">
                <a16:creationId xmlns:a16="http://schemas.microsoft.com/office/drawing/2014/main" id="{77517551-C157-4AA1-89A9-845672E334E6}"/>
              </a:ext>
            </a:extLst>
          </p:cNvPr>
          <p:cNvGraphicFramePr>
            <a:graphicFrameLocks noGrp="1"/>
          </p:cNvGraphicFramePr>
          <p:nvPr>
            <p:extLst>
              <p:ext uri="{D42A27DB-BD31-4B8C-83A1-F6EECF244321}">
                <p14:modId xmlns:p14="http://schemas.microsoft.com/office/powerpoint/2010/main" val="3726360660"/>
              </p:ext>
            </p:extLst>
          </p:nvPr>
        </p:nvGraphicFramePr>
        <p:xfrm>
          <a:off x="839788" y="2898961"/>
          <a:ext cx="6347822" cy="2793197"/>
        </p:xfrm>
        <a:graphic>
          <a:graphicData uri="http://schemas.openxmlformats.org/drawingml/2006/table">
            <a:tbl>
              <a:tblPr bandRow="1">
                <a:tableStyleId>{5C22544A-7EE6-4342-B048-85BDC9FD1C3A}</a:tableStyleId>
              </a:tblPr>
              <a:tblGrid>
                <a:gridCol w="3173911">
                  <a:extLst>
                    <a:ext uri="{9D8B030D-6E8A-4147-A177-3AD203B41FA5}">
                      <a16:colId xmlns:a16="http://schemas.microsoft.com/office/drawing/2014/main" val="2991118253"/>
                    </a:ext>
                  </a:extLst>
                </a:gridCol>
                <a:gridCol w="3173911">
                  <a:extLst>
                    <a:ext uri="{9D8B030D-6E8A-4147-A177-3AD203B41FA5}">
                      <a16:colId xmlns:a16="http://schemas.microsoft.com/office/drawing/2014/main" val="197889613"/>
                    </a:ext>
                  </a:extLst>
                </a:gridCol>
              </a:tblGrid>
              <a:tr h="523759">
                <a:tc>
                  <a:txBody>
                    <a:bodyPr/>
                    <a:lstStyle/>
                    <a:p>
                      <a:r>
                        <a:rPr lang="en-US" sz="2200" dirty="0">
                          <a:solidFill>
                            <a:schemeClr val="bg1"/>
                          </a:solidFill>
                        </a:rPr>
                        <a:t>Real Estate</a:t>
                      </a:r>
                    </a:p>
                  </a:txBody>
                  <a:tcPr marL="91448" marR="91448" marT="45733" marB="45733">
                    <a:solidFill>
                      <a:srgbClr val="16254C"/>
                    </a:solidFill>
                  </a:tcPr>
                </a:tc>
                <a:tc>
                  <a:txBody>
                    <a:bodyPr/>
                    <a:lstStyle/>
                    <a:p>
                      <a:r>
                        <a:rPr lang="en-US" sz="1800" dirty="0">
                          <a:solidFill>
                            <a:schemeClr val="bg1"/>
                          </a:solidFill>
                        </a:rPr>
                        <a:t>30 years   </a:t>
                      </a:r>
                    </a:p>
                  </a:txBody>
                  <a:tcPr marL="91448" marR="91448" marT="45733" marB="45733">
                    <a:solidFill>
                      <a:srgbClr val="16254C"/>
                    </a:solidFill>
                  </a:tcPr>
                </a:tc>
                <a:extLst>
                  <a:ext uri="{0D108BD9-81ED-4DB2-BD59-A6C34878D82A}">
                    <a16:rowId xmlns:a16="http://schemas.microsoft.com/office/drawing/2014/main" val="1848353214"/>
                  </a:ext>
                </a:extLst>
              </a:tr>
              <a:tr h="523759">
                <a:tc>
                  <a:txBody>
                    <a:bodyPr/>
                    <a:lstStyle/>
                    <a:p>
                      <a:r>
                        <a:rPr lang="en-US" sz="2200" dirty="0">
                          <a:solidFill>
                            <a:schemeClr val="bg1"/>
                          </a:solidFill>
                        </a:rPr>
                        <a:t>Machinery and Equipment</a:t>
                      </a:r>
                    </a:p>
                  </a:txBody>
                  <a:tcPr marL="91448" marR="91448" marT="45733" marB="45733">
                    <a:solidFill>
                      <a:srgbClr val="16254C"/>
                    </a:solidFill>
                  </a:tcPr>
                </a:tc>
                <a:tc>
                  <a:txBody>
                    <a:bodyPr/>
                    <a:lstStyle/>
                    <a:p>
                      <a:r>
                        <a:rPr lang="en-US" sz="1800" dirty="0">
                          <a:solidFill>
                            <a:schemeClr val="bg1"/>
                          </a:solidFill>
                        </a:rPr>
                        <a:t>15 years </a:t>
                      </a:r>
                    </a:p>
                  </a:txBody>
                  <a:tcPr marL="91448" marR="91448" marT="45733" marB="45733">
                    <a:solidFill>
                      <a:srgbClr val="16254C"/>
                    </a:solidFill>
                  </a:tcPr>
                </a:tc>
                <a:extLst>
                  <a:ext uri="{0D108BD9-81ED-4DB2-BD59-A6C34878D82A}">
                    <a16:rowId xmlns:a16="http://schemas.microsoft.com/office/drawing/2014/main" val="313838200"/>
                  </a:ext>
                </a:extLst>
              </a:tr>
              <a:tr h="523759">
                <a:tc>
                  <a:txBody>
                    <a:bodyPr/>
                    <a:lstStyle/>
                    <a:p>
                      <a:r>
                        <a:rPr lang="en-US" sz="2200" dirty="0">
                          <a:solidFill>
                            <a:schemeClr val="bg1"/>
                          </a:solidFill>
                        </a:rPr>
                        <a:t>Working Capital (WC)</a:t>
                      </a:r>
                    </a:p>
                  </a:txBody>
                  <a:tcPr marL="91448" marR="91448" marT="45733" marB="45733">
                    <a:solidFill>
                      <a:srgbClr val="16254C"/>
                    </a:solidFill>
                  </a:tcPr>
                </a:tc>
                <a:tc>
                  <a:txBody>
                    <a:bodyPr/>
                    <a:lstStyle/>
                    <a:p>
                      <a:r>
                        <a:rPr lang="en-US" sz="1800" dirty="0">
                          <a:solidFill>
                            <a:schemeClr val="bg1"/>
                          </a:solidFill>
                        </a:rPr>
                        <a:t>7 years       </a:t>
                      </a:r>
                    </a:p>
                    <a:p>
                      <a:r>
                        <a:rPr lang="en-US" sz="1800" dirty="0">
                          <a:solidFill>
                            <a:schemeClr val="bg1"/>
                          </a:solidFill>
                        </a:rPr>
                        <a:t>                 </a:t>
                      </a:r>
                    </a:p>
                  </a:txBody>
                  <a:tcPr marL="91448" marR="91448" marT="45733" marB="45733">
                    <a:solidFill>
                      <a:srgbClr val="16254C"/>
                    </a:solidFill>
                  </a:tcPr>
                </a:tc>
                <a:extLst>
                  <a:ext uri="{0D108BD9-81ED-4DB2-BD59-A6C34878D82A}">
                    <a16:rowId xmlns:a16="http://schemas.microsoft.com/office/drawing/2014/main" val="3119465366"/>
                  </a:ext>
                </a:extLst>
              </a:tr>
              <a:tr h="867306">
                <a:tc gridSpan="2">
                  <a:txBody>
                    <a:bodyPr/>
                    <a:lstStyle/>
                    <a:p>
                      <a:endParaRPr lang="en-US" sz="2200" dirty="0">
                        <a:solidFill>
                          <a:schemeClr val="bg1"/>
                        </a:solidFill>
                      </a:endParaRPr>
                    </a:p>
                  </a:txBody>
                  <a:tcPr marL="91448" marR="91448" marT="45733" marB="45733">
                    <a:solidFill>
                      <a:srgbClr val="16254C"/>
                    </a:solidFill>
                  </a:tcPr>
                </a:tc>
                <a:tc hMerge="1">
                  <a:txBody>
                    <a:bodyPr/>
                    <a:lstStyle/>
                    <a:p>
                      <a:endParaRPr lang="en-US" dirty="0"/>
                    </a:p>
                  </a:txBody>
                  <a:tcPr/>
                </a:tc>
                <a:extLst>
                  <a:ext uri="{0D108BD9-81ED-4DB2-BD59-A6C34878D82A}">
                    <a16:rowId xmlns:a16="http://schemas.microsoft.com/office/drawing/2014/main" val="1385394047"/>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50C79-2516-1146-95D6-5E843BA25869}"/>
              </a:ext>
            </a:extLst>
          </p:cNvPr>
          <p:cNvSpPr>
            <a:spLocks noGrp="1"/>
          </p:cNvSpPr>
          <p:nvPr>
            <p:ph type="title"/>
          </p:nvPr>
        </p:nvSpPr>
        <p:spPr>
          <a:xfrm>
            <a:off x="838200" y="116412"/>
            <a:ext cx="10515600" cy="1244556"/>
          </a:xfrm>
        </p:spPr>
        <p:txBody>
          <a:bodyPr>
            <a:normAutofit/>
          </a:bodyPr>
          <a:lstStyle/>
          <a:p>
            <a:r>
              <a:rPr lang="en-US" altLang="en-US" dirty="0">
                <a:latin typeface="Calibri" panose="020F0502020204030204" pitchFamily="34" charset="0"/>
                <a:cs typeface="Calibri" panose="020F0502020204030204" pitchFamily="34" charset="0"/>
              </a:rPr>
              <a:t>USDA Rural Development (RD) Programs</a:t>
            </a:r>
            <a:endParaRPr lang="en-US" dirty="0"/>
          </a:p>
        </p:txBody>
      </p:sp>
      <p:sp>
        <p:nvSpPr>
          <p:cNvPr id="3" name="Content Placeholder 2">
            <a:extLst>
              <a:ext uri="{FF2B5EF4-FFF2-40B4-BE49-F238E27FC236}">
                <a16:creationId xmlns:a16="http://schemas.microsoft.com/office/drawing/2014/main" id="{0CFDE48F-965B-1545-8D86-E1FDF3DC85BE}"/>
              </a:ext>
            </a:extLst>
          </p:cNvPr>
          <p:cNvSpPr>
            <a:spLocks noGrp="1"/>
          </p:cNvSpPr>
          <p:nvPr>
            <p:ph idx="1"/>
          </p:nvPr>
        </p:nvSpPr>
        <p:spPr>
          <a:xfrm>
            <a:off x="838200" y="1999657"/>
            <a:ext cx="8926286" cy="4741931"/>
          </a:xfrm>
        </p:spPr>
        <p:txBody>
          <a:bodyPr>
            <a:normAutofit/>
          </a:bodyPr>
          <a:lstStyle/>
          <a:p>
            <a:r>
              <a:rPr lang="en-US" sz="2800" dirty="0"/>
              <a:t>USDA Rural Development (RD)</a:t>
            </a:r>
          </a:p>
          <a:p>
            <a:pPr marL="0" indent="0">
              <a:buNone/>
            </a:pPr>
            <a:endParaRPr lang="en-US" sz="1200" dirty="0"/>
          </a:p>
          <a:p>
            <a:pPr lvl="1"/>
            <a:r>
              <a:rPr lang="en-US" sz="2400" dirty="0"/>
              <a:t>RD has more than 40 programs to support Rural America</a:t>
            </a:r>
          </a:p>
          <a:p>
            <a:pPr marL="457200" lvl="1" indent="0">
              <a:buNone/>
            </a:pPr>
            <a:endParaRPr lang="en-US" sz="100" dirty="0"/>
          </a:p>
          <a:p>
            <a:pPr lvl="2"/>
            <a:r>
              <a:rPr lang="en-US" sz="2400" b="1" dirty="0"/>
              <a:t>Business and Cooperative Programs </a:t>
            </a:r>
            <a:r>
              <a:rPr lang="en-US" sz="2400" dirty="0"/>
              <a:t>(BP)</a:t>
            </a:r>
          </a:p>
          <a:p>
            <a:pPr marL="914400" lvl="2" indent="0">
              <a:buNone/>
            </a:pPr>
            <a:endParaRPr lang="en-US" sz="300" dirty="0"/>
          </a:p>
          <a:p>
            <a:pPr lvl="2"/>
            <a:r>
              <a:rPr lang="en-US" sz="2400" dirty="0"/>
              <a:t>Single-Family Housing</a:t>
            </a:r>
          </a:p>
          <a:p>
            <a:pPr lvl="2"/>
            <a:r>
              <a:rPr lang="en-US" sz="2400" dirty="0"/>
              <a:t>Multi-Family Housing</a:t>
            </a:r>
          </a:p>
          <a:p>
            <a:pPr lvl="2"/>
            <a:r>
              <a:rPr lang="en-US" sz="2400" dirty="0"/>
              <a:t>Community Facilities</a:t>
            </a:r>
          </a:p>
          <a:p>
            <a:pPr lvl="2"/>
            <a:r>
              <a:rPr lang="en-US" sz="2400" dirty="0"/>
              <a:t>Water and Environmental </a:t>
            </a:r>
          </a:p>
          <a:p>
            <a:pPr marL="914400" lvl="2" indent="0">
              <a:buNone/>
            </a:pPr>
            <a:endParaRPr lang="en-US" sz="2400" dirty="0"/>
          </a:p>
          <a:p>
            <a:pPr marL="914400" lvl="2" indent="0">
              <a:buNone/>
            </a:pPr>
            <a:r>
              <a:rPr lang="en-US" sz="2400" dirty="0"/>
              <a:t>For more information:   rd.usda.gov</a:t>
            </a:r>
          </a:p>
          <a:p>
            <a:pPr marL="914400" lvl="2" indent="0">
              <a:buNone/>
            </a:pPr>
            <a:endParaRPr lang="en-US" sz="2400" dirty="0"/>
          </a:p>
          <a:p>
            <a:pPr marL="914400" lvl="2" indent="0">
              <a:buNone/>
            </a:pPr>
            <a:endParaRPr lang="en-US" sz="2400" dirty="0"/>
          </a:p>
        </p:txBody>
      </p:sp>
    </p:spTree>
    <p:extLst>
      <p:ext uri="{BB962C8B-B14F-4D97-AF65-F5344CB8AC3E}">
        <p14:creationId xmlns:p14="http://schemas.microsoft.com/office/powerpoint/2010/main" val="1964469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EB5C236E-04C6-422E-8A80-4397F4BEEAE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Calibri" panose="020F0502020204030204" pitchFamily="34" charset="0"/>
                <a:cs typeface="Calibri" panose="020F0502020204030204" pitchFamily="34" charset="0"/>
              </a:rPr>
              <a:t>Business &amp; Industry Guaranteed Loans</a:t>
            </a:r>
          </a:p>
        </p:txBody>
      </p:sp>
      <p:sp>
        <p:nvSpPr>
          <p:cNvPr id="39940" name="Content Placeholder 3">
            <a:extLst>
              <a:ext uri="{FF2B5EF4-FFF2-40B4-BE49-F238E27FC236}">
                <a16:creationId xmlns:a16="http://schemas.microsoft.com/office/drawing/2014/main" id="{64CDFE80-B129-42D5-A399-58304B7DCA9E}"/>
              </a:ext>
            </a:extLst>
          </p:cNvPr>
          <p:cNvSpPr>
            <a:spLocks noGrp="1" noChangeArrowheads="1"/>
          </p:cNvSpPr>
          <p:nvPr>
            <p:ph idx="1"/>
          </p:nvPr>
        </p:nvSpPr>
        <p:spPr bwMode="auto">
          <a:xfrm>
            <a:off x="838200" y="1979544"/>
            <a:ext cx="9826256" cy="4741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latin typeface="Calibri" panose="020F0502020204030204" pitchFamily="34" charset="0"/>
                <a:cs typeface="Calibri" panose="020F0502020204030204" pitchFamily="34" charset="0"/>
              </a:rPr>
              <a:t>Loan Terms</a:t>
            </a:r>
          </a:p>
          <a:p>
            <a:pPr lvl="1"/>
            <a:r>
              <a:rPr lang="en-US" altLang="en-US" sz="2400" dirty="0">
                <a:latin typeface="Calibri" panose="020F0502020204030204" pitchFamily="34" charset="0"/>
                <a:cs typeface="Calibri" panose="020F0502020204030204" pitchFamily="34" charset="0"/>
              </a:rPr>
              <a:t>Term must be the same for the guaranteed and unguaranteed portions of the loan</a:t>
            </a:r>
          </a:p>
          <a:p>
            <a:pPr lvl="1"/>
            <a:r>
              <a:rPr lang="en-US" altLang="en-US" sz="2400" dirty="0">
                <a:latin typeface="Calibri" panose="020F0502020204030204" pitchFamily="34" charset="0"/>
                <a:cs typeface="Calibri" panose="020F0502020204030204" pitchFamily="34" charset="0"/>
              </a:rPr>
              <a:t>No balloon payments</a:t>
            </a:r>
          </a:p>
          <a:p>
            <a:pPr lvl="1"/>
            <a:r>
              <a:rPr lang="en-US" altLang="en-US" sz="2400" dirty="0">
                <a:latin typeface="Calibri" panose="020F0502020204030204" pitchFamily="34" charset="0"/>
                <a:cs typeface="Calibri" panose="020F0502020204030204" pitchFamily="34" charset="0"/>
              </a:rPr>
              <a:t>Interest-only period</a:t>
            </a:r>
          </a:p>
          <a:p>
            <a:pPr lvl="2"/>
            <a:r>
              <a:rPr lang="en-US" altLang="en-US" sz="2400" dirty="0">
                <a:latin typeface="Calibri" panose="020F0502020204030204" pitchFamily="34" charset="0"/>
                <a:cs typeface="Calibri" panose="020F0502020204030204" pitchFamily="34" charset="0"/>
              </a:rPr>
              <a:t>Interest must be paid at least annually from the date of the promissory note </a:t>
            </a:r>
          </a:p>
          <a:p>
            <a:pPr lvl="2"/>
            <a:r>
              <a:rPr lang="en-US" altLang="en-US" sz="2400" dirty="0">
                <a:latin typeface="Calibri" panose="020F0502020204030204" pitchFamily="34" charset="0"/>
                <a:cs typeface="Calibri" panose="020F0502020204030204" pitchFamily="34" charset="0"/>
              </a:rPr>
              <a:t>First installment of P&amp;I should be scheduled after the facility is operational and has begun to generate income</a:t>
            </a:r>
          </a:p>
          <a:p>
            <a:pPr lvl="3"/>
            <a:r>
              <a:rPr lang="en-US" altLang="en-US" sz="2400" dirty="0">
                <a:latin typeface="Calibri" panose="020F0502020204030204" pitchFamily="34" charset="0"/>
                <a:cs typeface="Calibri" panose="020F0502020204030204" pitchFamily="34" charset="0"/>
              </a:rPr>
              <a:t>Must be due and payable within 3 years from the date of the promissory note and be paid at least annually thereafter</a:t>
            </a:r>
          </a:p>
          <a:p>
            <a:endParaRPr lang="en-US" altLang="en-US" dirty="0">
              <a:latin typeface="Calibri" panose="020F0502020204030204" pitchFamily="34" charset="0"/>
              <a:cs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7A2B772E-4A6D-4264-A467-3C0788FD2894}"/>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Calibri" panose="020F0502020204030204" pitchFamily="34" charset="0"/>
                <a:cs typeface="Calibri" panose="020F0502020204030204" pitchFamily="34" charset="0"/>
              </a:rPr>
              <a:t>Business &amp; Industry Guaranteed Loans</a:t>
            </a:r>
          </a:p>
        </p:txBody>
      </p:sp>
      <p:sp>
        <p:nvSpPr>
          <p:cNvPr id="40964" name="Content Placeholder 3">
            <a:extLst>
              <a:ext uri="{FF2B5EF4-FFF2-40B4-BE49-F238E27FC236}">
                <a16:creationId xmlns:a16="http://schemas.microsoft.com/office/drawing/2014/main" id="{260C1870-8CC0-4831-8ABD-F288B92FC5B1}"/>
              </a:ext>
            </a:extLst>
          </p:cNvPr>
          <p:cNvSpPr>
            <a:spLocks noGrp="1" noChangeArrowheads="1"/>
          </p:cNvSpPr>
          <p:nvPr>
            <p:ph idx="1"/>
          </p:nvPr>
        </p:nvSpPr>
        <p:spPr bwMode="auto">
          <a:xfrm>
            <a:off x="838201" y="1979544"/>
            <a:ext cx="4797056" cy="4741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latin typeface="Calibri" panose="020F0502020204030204" pitchFamily="34" charset="0"/>
                <a:cs typeface="Calibri" panose="020F0502020204030204" pitchFamily="34" charset="0"/>
              </a:rPr>
              <a:t>Credit Quality	</a:t>
            </a:r>
          </a:p>
          <a:p>
            <a:pPr lvl="1"/>
            <a:r>
              <a:rPr lang="en-US" altLang="en-US" sz="2400" dirty="0">
                <a:latin typeface="Calibri" panose="020F0502020204030204" pitchFamily="34" charset="0"/>
                <a:cs typeface="Calibri" panose="020F0502020204030204" pitchFamily="34" charset="0"/>
              </a:rPr>
              <a:t>Lender is responsible for conducting a financial analysis to assess a company’s past performance, present condition, and future viability</a:t>
            </a:r>
          </a:p>
          <a:p>
            <a:pPr lvl="1"/>
            <a:r>
              <a:rPr lang="en-US" altLang="en-US" sz="2400" dirty="0">
                <a:latin typeface="Calibri" panose="020F0502020204030204" pitchFamily="34" charset="0"/>
                <a:cs typeface="Calibri" panose="020F0502020204030204" pitchFamily="34" charset="0"/>
              </a:rPr>
              <a:t>Lender must address all of the elements of credit quality in a comprehensive, </a:t>
            </a:r>
            <a:r>
              <a:rPr lang="en-US" altLang="en-US" sz="2400" u="sng" dirty="0">
                <a:latin typeface="Calibri" panose="020F0502020204030204" pitchFamily="34" charset="0"/>
                <a:cs typeface="Calibri" panose="020F0502020204030204" pitchFamily="34" charset="0"/>
              </a:rPr>
              <a:t>written credit analysis </a:t>
            </a:r>
            <a:endParaRPr lang="en-US" altLang="en-US" sz="3200" u="sng" dirty="0">
              <a:latin typeface="Calibri" panose="020F0502020204030204" pitchFamily="34" charset="0"/>
              <a:cs typeface="Calibri" panose="020F0502020204030204" pitchFamily="34" charset="0"/>
            </a:endParaRPr>
          </a:p>
          <a:p>
            <a:endParaRPr lang="en-US" altLang="en-US" dirty="0">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C8747209-8592-49FF-BDF2-D372FB413F7E}"/>
              </a:ext>
            </a:extLst>
          </p:cNvPr>
          <p:cNvGraphicFramePr>
            <a:graphicFrameLocks noGrp="1"/>
          </p:cNvGraphicFramePr>
          <p:nvPr/>
        </p:nvGraphicFramePr>
        <p:xfrm>
          <a:off x="6096000" y="2138936"/>
          <a:ext cx="2451100" cy="2981328"/>
        </p:xfrm>
        <a:graphic>
          <a:graphicData uri="http://schemas.openxmlformats.org/drawingml/2006/table">
            <a:tbl>
              <a:tblPr firstRow="1" bandRow="1">
                <a:tableStyleId>{5C22544A-7EE6-4342-B048-85BDC9FD1C3A}</a:tableStyleId>
              </a:tblPr>
              <a:tblGrid>
                <a:gridCol w="2451100">
                  <a:extLst>
                    <a:ext uri="{9D8B030D-6E8A-4147-A177-3AD203B41FA5}">
                      <a16:colId xmlns:a16="http://schemas.microsoft.com/office/drawing/2014/main" val="1441293742"/>
                    </a:ext>
                  </a:extLst>
                </a:gridCol>
              </a:tblGrid>
              <a:tr h="496888">
                <a:tc>
                  <a:txBody>
                    <a:bodyPr/>
                    <a:lstStyle/>
                    <a:p>
                      <a:pPr algn="ctr"/>
                      <a:r>
                        <a:rPr lang="en-US" sz="1800" dirty="0"/>
                        <a:t>Five C’s of Credit</a:t>
                      </a:r>
                    </a:p>
                  </a:txBody>
                  <a:tcPr marL="91448" marR="91448" marT="45726" marB="45726">
                    <a:solidFill>
                      <a:srgbClr val="16254C"/>
                    </a:solidFill>
                  </a:tcPr>
                </a:tc>
                <a:extLst>
                  <a:ext uri="{0D108BD9-81ED-4DB2-BD59-A6C34878D82A}">
                    <a16:rowId xmlns:a16="http://schemas.microsoft.com/office/drawing/2014/main" val="757690163"/>
                  </a:ext>
                </a:extLst>
              </a:tr>
              <a:tr h="496888">
                <a:tc>
                  <a:txBody>
                    <a:bodyPr/>
                    <a:lstStyle/>
                    <a:p>
                      <a:pPr algn="ctr"/>
                      <a:r>
                        <a:rPr lang="en-US" sz="1800" dirty="0"/>
                        <a:t>Character</a:t>
                      </a:r>
                    </a:p>
                  </a:txBody>
                  <a:tcPr marL="91448" marR="91448" marT="45726" marB="45726">
                    <a:solidFill>
                      <a:schemeClr val="bg1">
                        <a:lumMod val="50000"/>
                        <a:alpha val="30000"/>
                      </a:schemeClr>
                    </a:solidFill>
                  </a:tcPr>
                </a:tc>
                <a:extLst>
                  <a:ext uri="{0D108BD9-81ED-4DB2-BD59-A6C34878D82A}">
                    <a16:rowId xmlns:a16="http://schemas.microsoft.com/office/drawing/2014/main" val="269382393"/>
                  </a:ext>
                </a:extLst>
              </a:tr>
              <a:tr h="496888">
                <a:tc>
                  <a:txBody>
                    <a:bodyPr/>
                    <a:lstStyle/>
                    <a:p>
                      <a:pPr algn="ctr"/>
                      <a:r>
                        <a:rPr lang="en-US" sz="1800" dirty="0"/>
                        <a:t>Capacity</a:t>
                      </a:r>
                    </a:p>
                  </a:txBody>
                  <a:tcPr marL="91448" marR="91448" marT="45726" marB="45726">
                    <a:solidFill>
                      <a:schemeClr val="bg1">
                        <a:lumMod val="50000"/>
                        <a:alpha val="30000"/>
                      </a:schemeClr>
                    </a:solidFill>
                  </a:tcPr>
                </a:tc>
                <a:extLst>
                  <a:ext uri="{0D108BD9-81ED-4DB2-BD59-A6C34878D82A}">
                    <a16:rowId xmlns:a16="http://schemas.microsoft.com/office/drawing/2014/main" val="2651344320"/>
                  </a:ext>
                </a:extLst>
              </a:tr>
              <a:tr h="496888">
                <a:tc>
                  <a:txBody>
                    <a:bodyPr/>
                    <a:lstStyle/>
                    <a:p>
                      <a:pPr algn="ctr"/>
                      <a:r>
                        <a:rPr lang="en-US" sz="1800" dirty="0"/>
                        <a:t>Capital</a:t>
                      </a:r>
                    </a:p>
                  </a:txBody>
                  <a:tcPr marL="91448" marR="91448" marT="45726" marB="45726">
                    <a:solidFill>
                      <a:schemeClr val="bg1">
                        <a:lumMod val="50000"/>
                        <a:alpha val="30000"/>
                      </a:schemeClr>
                    </a:solidFill>
                  </a:tcPr>
                </a:tc>
                <a:extLst>
                  <a:ext uri="{0D108BD9-81ED-4DB2-BD59-A6C34878D82A}">
                    <a16:rowId xmlns:a16="http://schemas.microsoft.com/office/drawing/2014/main" val="838381503"/>
                  </a:ext>
                </a:extLst>
              </a:tr>
              <a:tr h="496888">
                <a:tc>
                  <a:txBody>
                    <a:bodyPr/>
                    <a:lstStyle/>
                    <a:p>
                      <a:pPr algn="ctr"/>
                      <a:r>
                        <a:rPr lang="en-US" sz="1800" dirty="0"/>
                        <a:t>Collateral</a:t>
                      </a:r>
                    </a:p>
                  </a:txBody>
                  <a:tcPr marL="91448" marR="91448" marT="45726" marB="45726">
                    <a:solidFill>
                      <a:schemeClr val="bg1">
                        <a:lumMod val="50000"/>
                        <a:alpha val="30000"/>
                      </a:schemeClr>
                    </a:solidFill>
                  </a:tcPr>
                </a:tc>
                <a:extLst>
                  <a:ext uri="{0D108BD9-81ED-4DB2-BD59-A6C34878D82A}">
                    <a16:rowId xmlns:a16="http://schemas.microsoft.com/office/drawing/2014/main" val="1613289289"/>
                  </a:ext>
                </a:extLst>
              </a:tr>
              <a:tr h="496888">
                <a:tc>
                  <a:txBody>
                    <a:bodyPr/>
                    <a:lstStyle/>
                    <a:p>
                      <a:pPr algn="ctr"/>
                      <a:r>
                        <a:rPr lang="en-US" sz="1800" dirty="0"/>
                        <a:t>Conditions</a:t>
                      </a:r>
                    </a:p>
                  </a:txBody>
                  <a:tcPr marL="91448" marR="91448" marT="45726" marB="45726">
                    <a:solidFill>
                      <a:schemeClr val="bg1">
                        <a:lumMod val="50000"/>
                        <a:alpha val="30000"/>
                      </a:schemeClr>
                    </a:solidFill>
                  </a:tcPr>
                </a:tc>
                <a:extLst>
                  <a:ext uri="{0D108BD9-81ED-4DB2-BD59-A6C34878D82A}">
                    <a16:rowId xmlns:a16="http://schemas.microsoft.com/office/drawing/2014/main" val="876646918"/>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D7B90BF4-981F-4B07-8AC0-C50A1B3678BA}"/>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Calibri" panose="020F0502020204030204" pitchFamily="34" charset="0"/>
                <a:cs typeface="Calibri" panose="020F0502020204030204" pitchFamily="34" charset="0"/>
              </a:rPr>
              <a:t>Business &amp; Industry Guaranteed Loans</a:t>
            </a:r>
          </a:p>
        </p:txBody>
      </p:sp>
      <p:sp>
        <p:nvSpPr>
          <p:cNvPr id="41988" name="Content Placeholder 3">
            <a:extLst>
              <a:ext uri="{FF2B5EF4-FFF2-40B4-BE49-F238E27FC236}">
                <a16:creationId xmlns:a16="http://schemas.microsoft.com/office/drawing/2014/main" id="{864B03DD-D707-4F86-93F4-46CDE5C55FD5}"/>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latin typeface="Calibri" panose="020F0502020204030204" pitchFamily="34" charset="0"/>
                <a:cs typeface="Calibri" panose="020F0502020204030204" pitchFamily="34" charset="0"/>
              </a:rPr>
              <a:t>Collateral</a:t>
            </a:r>
          </a:p>
          <a:p>
            <a:pPr lvl="1"/>
            <a:r>
              <a:rPr lang="en-US" altLang="en-US" sz="2400" dirty="0">
                <a:latin typeface="Calibri" panose="020F0502020204030204" pitchFamily="34" charset="0"/>
                <a:cs typeface="Calibri" panose="020F0502020204030204" pitchFamily="34" charset="0"/>
              </a:rPr>
              <a:t>Lender must ensure the collateral has a documented value sufficient to protect the interest of the Lender and the Agency</a:t>
            </a:r>
          </a:p>
          <a:p>
            <a:pPr lvl="1"/>
            <a:r>
              <a:rPr lang="en-US" altLang="en-US" sz="2400" dirty="0">
                <a:latin typeface="Calibri" panose="020F0502020204030204" pitchFamily="34" charset="0"/>
                <a:cs typeface="Calibri" panose="020F0502020204030204" pitchFamily="34" charset="0"/>
              </a:rPr>
              <a:t>The discounted collateral value must be at least equal to the loan amount and discount consistent with sound loan-to-discounted value practices.</a:t>
            </a:r>
          </a:p>
          <a:p>
            <a:pPr lvl="2"/>
            <a:r>
              <a:rPr lang="en-US" altLang="en-US" sz="2400" dirty="0">
                <a:latin typeface="Calibri" panose="020F0502020204030204" pitchFamily="34" charset="0"/>
                <a:cs typeface="Calibri" panose="020F0502020204030204" pitchFamily="34" charset="0"/>
              </a:rPr>
              <a:t>Typically seen</a:t>
            </a:r>
          </a:p>
          <a:p>
            <a:pPr marL="914400" lvl="2" indent="0">
              <a:buNone/>
            </a:pPr>
            <a:r>
              <a:rPr lang="en-US" altLang="en-US" sz="2400" dirty="0">
                <a:latin typeface="Calibri" panose="020F0502020204030204" pitchFamily="34" charset="0"/>
                <a:cs typeface="Calibri" panose="020F0502020204030204" pitchFamily="34" charset="0"/>
              </a:rPr>
              <a:t>          80% of fair market value for real estate</a:t>
            </a:r>
          </a:p>
          <a:p>
            <a:pPr marL="914400" lvl="2" indent="0">
              <a:buNone/>
            </a:pPr>
            <a:r>
              <a:rPr lang="en-US" altLang="en-US" sz="2400" dirty="0">
                <a:latin typeface="Calibri" panose="020F0502020204030204" pitchFamily="34" charset="0"/>
                <a:cs typeface="Calibri" panose="020F0502020204030204" pitchFamily="34" charset="0"/>
              </a:rPr>
              <a:t>          70% for machinery and equipment</a:t>
            </a:r>
          </a:p>
          <a:p>
            <a:pPr marL="914400" lvl="2" indent="0">
              <a:buNone/>
            </a:pPr>
            <a:r>
              <a:rPr lang="en-US" altLang="en-US" sz="2400" dirty="0">
                <a:latin typeface="Calibri" panose="020F0502020204030204" pitchFamily="34" charset="0"/>
                <a:cs typeface="Calibri" panose="020F0502020204030204" pitchFamily="34" charset="0"/>
              </a:rPr>
              <a:t>          60% for inventory and accounts receivable</a:t>
            </a:r>
          </a:p>
          <a:p>
            <a:pPr marL="0" indent="0">
              <a:buNone/>
            </a:pPr>
            <a:endParaRPr lang="en-US" altLang="en-US" dirty="0">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E20C7B71-865F-4934-91D4-2C7F1C7749BB}"/>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Calibri" panose="020F0502020204030204" pitchFamily="34" charset="0"/>
                <a:cs typeface="Calibri" panose="020F0502020204030204" pitchFamily="34" charset="0"/>
              </a:rPr>
              <a:t>Business &amp; Industry (B&amp;I) Guaranteed Loans</a:t>
            </a:r>
          </a:p>
        </p:txBody>
      </p:sp>
      <p:sp>
        <p:nvSpPr>
          <p:cNvPr id="43012" name="Content Placeholder 3">
            <a:extLst>
              <a:ext uri="{FF2B5EF4-FFF2-40B4-BE49-F238E27FC236}">
                <a16:creationId xmlns:a16="http://schemas.microsoft.com/office/drawing/2014/main" id="{740B78ED-08AD-4A59-97E6-303DD5259783}"/>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3200" dirty="0">
                <a:latin typeface="Calibri" panose="020F0502020204030204" pitchFamily="34" charset="0"/>
                <a:cs typeface="Calibri" panose="020F0502020204030204" pitchFamily="34" charset="0"/>
              </a:rPr>
              <a:t>Equity Requirement   </a:t>
            </a:r>
            <a:r>
              <a:rPr lang="en-US" altLang="en-US" sz="2000" dirty="0">
                <a:latin typeface="Calibri" panose="020F0502020204030204" pitchFamily="34" charset="0"/>
                <a:cs typeface="Calibri" panose="020F0502020204030204" pitchFamily="34" charset="0"/>
              </a:rPr>
              <a:t>(changed as of 10/1/20)</a:t>
            </a:r>
          </a:p>
          <a:p>
            <a:pPr lvl="1"/>
            <a:r>
              <a:rPr lang="en-US" altLang="en-US" sz="2800" dirty="0">
                <a:latin typeface="Calibri" panose="020F0502020204030204" pitchFamily="34" charset="0"/>
                <a:cs typeface="Calibri" panose="020F0502020204030204" pitchFamily="34" charset="0"/>
              </a:rPr>
              <a:t>Equity required at loan closing:</a:t>
            </a:r>
          </a:p>
          <a:p>
            <a:pPr lvl="2"/>
            <a:r>
              <a:rPr lang="en-US" altLang="en-US" sz="2400" dirty="0">
                <a:latin typeface="Calibri" panose="020F0502020204030204" pitchFamily="34" charset="0"/>
                <a:cs typeface="Calibri" panose="020F0502020204030204" pitchFamily="34" charset="0"/>
              </a:rPr>
              <a:t>Minimum of 10 percent (10%) for existing businesses</a:t>
            </a:r>
          </a:p>
          <a:p>
            <a:pPr lvl="2"/>
            <a:r>
              <a:rPr lang="en-US" altLang="en-US" sz="2400" dirty="0">
                <a:latin typeface="Calibri" panose="020F0502020204030204" pitchFamily="34" charset="0"/>
                <a:cs typeface="Calibri" panose="020F0502020204030204" pitchFamily="34" charset="0"/>
              </a:rPr>
              <a:t>Minimum of 25 percent (25%) for new businesses</a:t>
            </a:r>
          </a:p>
          <a:p>
            <a:pPr lvl="1"/>
            <a:r>
              <a:rPr lang="en-US" altLang="en-US" sz="2800" dirty="0">
                <a:latin typeface="Calibri" panose="020F0502020204030204" pitchFamily="34" charset="0"/>
                <a:cs typeface="Calibri" panose="020F0502020204030204" pitchFamily="34" charset="0"/>
              </a:rPr>
              <a:t>Equity can be met by </a:t>
            </a:r>
          </a:p>
          <a:p>
            <a:pPr marL="457200" lvl="1" indent="0">
              <a:buNone/>
            </a:pPr>
            <a:r>
              <a:rPr lang="en-US" altLang="en-US" sz="2800" dirty="0">
                <a:latin typeface="Calibri" panose="020F0502020204030204" pitchFamily="34" charset="0"/>
                <a:cs typeface="Calibri" panose="020F0502020204030204" pitchFamily="34" charset="0"/>
              </a:rPr>
              <a:t>	-  balance sheet equity </a:t>
            </a:r>
          </a:p>
          <a:p>
            <a:pPr marL="457200" lvl="1" indent="0">
              <a:buNone/>
            </a:pPr>
            <a:r>
              <a:rPr lang="en-US" altLang="en-US" sz="2800" dirty="0">
                <a:latin typeface="Calibri" panose="020F0502020204030204" pitchFamily="34" charset="0"/>
                <a:cs typeface="Calibri" panose="020F0502020204030204" pitchFamily="34" charset="0"/>
              </a:rPr>
              <a:t>      or</a:t>
            </a:r>
          </a:p>
          <a:p>
            <a:pPr marL="457200" lvl="1" indent="0">
              <a:buNone/>
            </a:pPr>
            <a:r>
              <a:rPr lang="en-US" altLang="en-US" sz="2800" dirty="0">
                <a:latin typeface="Calibri" panose="020F0502020204030204" pitchFamily="34" charset="0"/>
                <a:cs typeface="Calibri" panose="020F0502020204030204" pitchFamily="34" charset="0"/>
              </a:rPr>
              <a:t>      -  project equity</a:t>
            </a:r>
            <a:endParaRPr lang="en-US" altLang="en-US" sz="2400" i="1" dirty="0">
              <a:latin typeface="Calibri" panose="020F0502020204030204" pitchFamily="34" charset="0"/>
              <a:cs typeface="Calibri" panose="020F0502020204030204" pitchFamily="34" charset="0"/>
            </a:endParaRPr>
          </a:p>
          <a:p>
            <a:pPr marL="457200" lvl="1" indent="0">
              <a:buNone/>
            </a:pPr>
            <a:endParaRPr lang="en-US" altLang="en-US" sz="2800" dirty="0">
              <a:latin typeface="Calibri" panose="020F0502020204030204" pitchFamily="34" charset="0"/>
              <a:cs typeface="Calibri" panose="020F0502020204030204" pitchFamily="34" charset="0"/>
            </a:endParaRPr>
          </a:p>
          <a:p>
            <a:endParaRPr lang="en-US" altLang="en-US" dirty="0">
              <a:latin typeface="Calibri" panose="020F0502020204030204" pitchFamily="34" charset="0"/>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785090E1-A6EB-490F-89C9-3EE7F4B22D4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Calibri" panose="020F0502020204030204" pitchFamily="34" charset="0"/>
                <a:cs typeface="Calibri" panose="020F0502020204030204" pitchFamily="34" charset="0"/>
              </a:rPr>
              <a:t>Business &amp; Industry Guaranteed Loans</a:t>
            </a:r>
          </a:p>
        </p:txBody>
      </p:sp>
      <p:sp>
        <p:nvSpPr>
          <p:cNvPr id="25604" name="Content Placeholder 3">
            <a:extLst>
              <a:ext uri="{FF2B5EF4-FFF2-40B4-BE49-F238E27FC236}">
                <a16:creationId xmlns:a16="http://schemas.microsoft.com/office/drawing/2014/main" id="{5CD27FA2-65D0-47E6-9598-F3A5A1002314}"/>
              </a:ext>
            </a:extLst>
          </p:cNvPr>
          <p:cNvSpPr>
            <a:spLocks noGrp="1" noChangeArrowheads="1"/>
          </p:cNvSpPr>
          <p:nvPr>
            <p:ph idx="1"/>
          </p:nvPr>
        </p:nvSpPr>
        <p:spPr bwMode="auto">
          <a:xfrm>
            <a:off x="838199" y="1979544"/>
            <a:ext cx="10892589" cy="532362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a:defRPr/>
            </a:pPr>
            <a:r>
              <a:rPr lang="en-US" altLang="en-US" sz="5900" u="sng" dirty="0">
                <a:latin typeface="Calibri" panose="020F0502020204030204" pitchFamily="34" charset="0"/>
                <a:cs typeface="Calibri" panose="020F0502020204030204" pitchFamily="34" charset="0"/>
              </a:rPr>
              <a:t>Ineligible uses </a:t>
            </a:r>
            <a:r>
              <a:rPr lang="en-US" altLang="en-US" sz="5900" dirty="0">
                <a:latin typeface="Calibri" panose="020F0502020204030204" pitchFamily="34" charset="0"/>
                <a:cs typeface="Calibri" panose="020F0502020204030204" pitchFamily="34" charset="0"/>
              </a:rPr>
              <a:t>for loan funds</a:t>
            </a:r>
          </a:p>
          <a:p>
            <a:pPr marL="457200" lvl="1" indent="0">
              <a:buNone/>
              <a:defRPr/>
            </a:pPr>
            <a:r>
              <a:rPr lang="en-US" altLang="en-US" sz="5900" dirty="0">
                <a:latin typeface="Calibri" panose="020F0502020204030204" pitchFamily="34" charset="0"/>
                <a:cs typeface="Calibri" panose="020F0502020204030204" pitchFamily="34" charset="0"/>
              </a:rPr>
              <a:t>-  Lines of credit</a:t>
            </a:r>
          </a:p>
          <a:p>
            <a:pPr marL="457200" lvl="1" indent="0">
              <a:buNone/>
              <a:defRPr/>
            </a:pPr>
            <a:r>
              <a:rPr lang="en-US" altLang="en-US" sz="5900" dirty="0">
                <a:latin typeface="Calibri" panose="020F0502020204030204" pitchFamily="34" charset="0"/>
                <a:cs typeface="Calibri" panose="020F0502020204030204" pitchFamily="34" charset="0"/>
              </a:rPr>
              <a:t>-  Owner-occupied housing, apartments, duplexes, </a:t>
            </a:r>
          </a:p>
          <a:p>
            <a:pPr marL="457200" lvl="1" indent="0">
              <a:buNone/>
              <a:defRPr/>
            </a:pPr>
            <a:r>
              <a:rPr lang="en-US" altLang="en-US" sz="5900" dirty="0">
                <a:latin typeface="Calibri" panose="020F0502020204030204" pitchFamily="34" charset="0"/>
                <a:cs typeface="Calibri" panose="020F0502020204030204" pitchFamily="34" charset="0"/>
              </a:rPr>
              <a:t>	residential trailer parks, housing development sites</a:t>
            </a:r>
          </a:p>
          <a:p>
            <a:pPr marL="457200" lvl="1" indent="0">
              <a:buNone/>
              <a:defRPr/>
            </a:pPr>
            <a:r>
              <a:rPr lang="en-US" altLang="en-US" sz="5900" dirty="0">
                <a:latin typeface="Calibri" panose="020F0502020204030204" pitchFamily="34" charset="0"/>
                <a:cs typeface="Calibri" panose="020F0502020204030204" pitchFamily="34" charset="0"/>
              </a:rPr>
              <a:t>-  Golf courses, racetracks or gambling facilities</a:t>
            </a:r>
          </a:p>
          <a:p>
            <a:pPr lvl="1">
              <a:buFontTx/>
              <a:buChar char="-"/>
              <a:defRPr/>
            </a:pPr>
            <a:r>
              <a:rPr lang="en-US" altLang="en-US" sz="5900" dirty="0">
                <a:latin typeface="Calibri" panose="020F0502020204030204" pitchFamily="34" charset="0"/>
                <a:cs typeface="Calibri" panose="020F0502020204030204" pitchFamily="34" charset="0"/>
              </a:rPr>
              <a:t>Churches, church-controlled organizations, </a:t>
            </a:r>
          </a:p>
          <a:p>
            <a:pPr marL="457200" lvl="1" indent="0">
              <a:buNone/>
              <a:defRPr/>
            </a:pPr>
            <a:r>
              <a:rPr lang="en-US" altLang="en-US" sz="5900" dirty="0">
                <a:latin typeface="Calibri" panose="020F0502020204030204" pitchFamily="34" charset="0"/>
                <a:cs typeface="Calibri" panose="020F0502020204030204" pitchFamily="34" charset="0"/>
              </a:rPr>
              <a:t>     or charitable organizations</a:t>
            </a:r>
          </a:p>
          <a:p>
            <a:pPr marL="457200" lvl="1" indent="0">
              <a:buNone/>
              <a:defRPr/>
            </a:pPr>
            <a:r>
              <a:rPr lang="en-US" altLang="en-US" sz="5900" dirty="0">
                <a:latin typeface="Calibri" panose="020F0502020204030204" pitchFamily="34" charset="0"/>
                <a:cs typeface="Calibri" panose="020F0502020204030204" pitchFamily="34" charset="0"/>
              </a:rPr>
              <a:t>-  Ag Production  (exception) </a:t>
            </a:r>
          </a:p>
          <a:p>
            <a:pPr marL="457200" lvl="1" indent="0">
              <a:buNone/>
              <a:defRPr/>
            </a:pPr>
            <a:r>
              <a:rPr lang="en-US" altLang="en-US" sz="5900" dirty="0">
                <a:latin typeface="Calibri" panose="020F0502020204030204" pitchFamily="34" charset="0"/>
                <a:cs typeface="Calibri" panose="020F0502020204030204" pitchFamily="34" charset="0"/>
              </a:rPr>
              <a:t>-  Distribution/payments to individual owners</a:t>
            </a:r>
          </a:p>
          <a:p>
            <a:pPr marL="457200" lvl="1" indent="0">
              <a:buNone/>
              <a:defRPr/>
            </a:pPr>
            <a:endParaRPr lang="en-US" altLang="en-US" sz="5100" i="1" dirty="0">
              <a:latin typeface="Calibri" panose="020F0502020204030204" pitchFamily="34" charset="0"/>
              <a:cs typeface="Calibri" panose="020F0502020204030204" pitchFamily="34" charset="0"/>
            </a:endParaRPr>
          </a:p>
          <a:p>
            <a:pPr marL="457200" lvl="1" indent="0">
              <a:buNone/>
              <a:defRPr/>
            </a:pPr>
            <a:endParaRPr lang="en-US" altLang="en-US" sz="2800" dirty="0">
              <a:latin typeface="Calibri" panose="020F0502020204030204" pitchFamily="34" charset="0"/>
              <a:cs typeface="Calibri" panose="020F0502020204030204" pitchFamily="34" charset="0"/>
            </a:endParaRPr>
          </a:p>
          <a:p>
            <a:pPr>
              <a:defRPr/>
            </a:pPr>
            <a:endParaRPr lang="en-US" altLang="en-US" dirty="0">
              <a:latin typeface="Calibri" panose="020F0502020204030204" pitchFamily="34" charset="0"/>
              <a:cs typeface="Calibri" panose="020F0502020204030204" pitchFamily="34" charset="0"/>
            </a:endParaRPr>
          </a:p>
          <a:p>
            <a:pPr>
              <a:defRPr/>
            </a:pPr>
            <a:endParaRPr lang="en-US" altLang="en-US" dirty="0">
              <a:latin typeface="Calibri" panose="020F0502020204030204" pitchFamily="34" charset="0"/>
              <a:cs typeface="Calibri" panose="020F0502020204030204" pitchFamily="34" charset="0"/>
            </a:endParaRPr>
          </a:p>
          <a:p>
            <a:pPr marL="0" indent="0">
              <a:buNone/>
              <a:defRPr/>
            </a:pPr>
            <a:br>
              <a:rPr lang="en-US" altLang="en-US" dirty="0">
                <a:latin typeface="Calibri" panose="020F0502020204030204" pitchFamily="34" charset="0"/>
                <a:cs typeface="Calibri" panose="020F0502020204030204" pitchFamily="34" charset="0"/>
              </a:rPr>
            </a:br>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3008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F9C82E65-0E25-4FDF-A92F-36F00D0904B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Calibri" panose="020F0502020204030204" pitchFamily="34" charset="0"/>
                <a:cs typeface="Calibri" panose="020F0502020204030204" pitchFamily="34" charset="0"/>
              </a:rPr>
              <a:t>Business &amp; Industry Guaranteed Loans</a:t>
            </a:r>
          </a:p>
        </p:txBody>
      </p:sp>
      <p:sp>
        <p:nvSpPr>
          <p:cNvPr id="48132" name="Content Placeholder 3">
            <a:extLst>
              <a:ext uri="{FF2B5EF4-FFF2-40B4-BE49-F238E27FC236}">
                <a16:creationId xmlns:a16="http://schemas.microsoft.com/office/drawing/2014/main" id="{791BA02A-A9A3-4246-972E-7F5D18762F5A}"/>
              </a:ext>
            </a:extLst>
          </p:cNvPr>
          <p:cNvSpPr>
            <a:spLocks noGrp="1" noChangeArrowheads="1"/>
          </p:cNvSpPr>
          <p:nvPr>
            <p:ph idx="1"/>
          </p:nvPr>
        </p:nvSpPr>
        <p:spPr bwMode="auto">
          <a:xfrm>
            <a:off x="838199" y="2115879"/>
            <a:ext cx="8103781" cy="46055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3200" dirty="0">
                <a:latin typeface="Calibri" panose="020F0502020204030204" pitchFamily="34" charset="0"/>
                <a:cs typeface="Calibri" panose="020F0502020204030204" pitchFamily="34" charset="0"/>
              </a:rPr>
              <a:t>Application Process</a:t>
            </a:r>
          </a:p>
          <a:p>
            <a:pPr lvl="1"/>
            <a:r>
              <a:rPr lang="en-US" altLang="en-US" sz="2800" dirty="0">
                <a:latin typeface="Calibri" panose="020F0502020204030204" pitchFamily="34" charset="0"/>
                <a:cs typeface="Calibri" panose="020F0502020204030204" pitchFamily="34" charset="0"/>
              </a:rPr>
              <a:t>Lender works with borrower to submit an application to the Rural Development office where the business is located </a:t>
            </a:r>
            <a:r>
              <a:rPr lang="en-US" altLang="en-US" dirty="0">
                <a:latin typeface="Calibri" panose="020F0502020204030204" pitchFamily="34" charset="0"/>
                <a:cs typeface="Calibri" panose="020F0502020204030204" pitchFamily="34" charset="0"/>
              </a:rPr>
              <a:t>(State where business is located)</a:t>
            </a:r>
            <a:endParaRPr lang="en-US" altLang="en-US" sz="2800" dirty="0">
              <a:latin typeface="Calibri" panose="020F0502020204030204" pitchFamily="34" charset="0"/>
              <a:cs typeface="Calibri" panose="020F0502020204030204" pitchFamily="34" charset="0"/>
            </a:endParaRPr>
          </a:p>
          <a:p>
            <a:pPr lvl="1"/>
            <a:r>
              <a:rPr lang="en-US" altLang="en-US" sz="2800" dirty="0">
                <a:latin typeface="Calibri" panose="020F0502020204030204" pitchFamily="34" charset="0"/>
                <a:cs typeface="Calibri" panose="020F0502020204030204" pitchFamily="34" charset="0"/>
              </a:rPr>
              <a:t>Encouraged to work with Rural Development (RD) early in process to make determination of project eligibility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EC6562-5E94-4897-8BFD-5AD1D2592957}"/>
              </a:ext>
            </a:extLst>
          </p:cNvPr>
          <p:cNvSpPr>
            <a:spLocks noGrp="1"/>
          </p:cNvSpPr>
          <p:nvPr>
            <p:ph idx="1"/>
          </p:nvPr>
        </p:nvSpPr>
        <p:spPr>
          <a:xfrm>
            <a:off x="838200" y="1979543"/>
            <a:ext cx="3882656" cy="4741931"/>
          </a:xfrm>
        </p:spPr>
        <p:txBody>
          <a:bodyPr/>
          <a:lstStyle/>
          <a:p>
            <a:pPr marL="0" indent="0">
              <a:buNone/>
            </a:pPr>
            <a:r>
              <a:rPr lang="en-US" sz="2400" dirty="0" err="1">
                <a:latin typeface="+mn-lt"/>
              </a:rPr>
              <a:t>Onaga</a:t>
            </a:r>
            <a:r>
              <a:rPr lang="en-US" sz="2400" dirty="0">
                <a:latin typeface="+mn-lt"/>
              </a:rPr>
              <a:t> Country Market </a:t>
            </a:r>
          </a:p>
          <a:p>
            <a:r>
              <a:rPr lang="en-US" sz="2000" dirty="0">
                <a:latin typeface="+mn-lt"/>
              </a:rPr>
              <a:t>$500,000 USDA Business &amp; Industry Guaranteed Loan</a:t>
            </a:r>
          </a:p>
          <a:p>
            <a:r>
              <a:rPr lang="en-US" sz="2000" dirty="0">
                <a:latin typeface="+mn-lt"/>
              </a:rPr>
              <a:t>Purchase equipment needed to construct and operate a new grocery store in </a:t>
            </a:r>
            <a:r>
              <a:rPr lang="en-US" sz="2000" dirty="0" err="1">
                <a:latin typeface="+mn-lt"/>
              </a:rPr>
              <a:t>Onaga</a:t>
            </a:r>
            <a:endParaRPr lang="en-US" sz="2000" dirty="0">
              <a:latin typeface="+mn-lt"/>
            </a:endParaRPr>
          </a:p>
          <a:p>
            <a:r>
              <a:rPr lang="en-US" sz="2000" dirty="0">
                <a:latin typeface="+mn-lt"/>
              </a:rPr>
              <a:t>Multiple funding partners came together to make this project happen including:  Network Kansas, City of </a:t>
            </a:r>
            <a:r>
              <a:rPr lang="en-US" sz="2000" dirty="0" err="1">
                <a:latin typeface="+mn-lt"/>
              </a:rPr>
              <a:t>Onaga</a:t>
            </a:r>
            <a:r>
              <a:rPr lang="en-US" sz="2000" dirty="0">
                <a:latin typeface="+mn-lt"/>
              </a:rPr>
              <a:t>, Pottawatomie County</a:t>
            </a:r>
          </a:p>
          <a:p>
            <a:endParaRPr lang="en-US" sz="2000" dirty="0">
              <a:latin typeface="+mn-lt"/>
            </a:endParaRPr>
          </a:p>
        </p:txBody>
      </p:sp>
      <p:sp>
        <p:nvSpPr>
          <p:cNvPr id="2" name="Title 1">
            <a:extLst>
              <a:ext uri="{FF2B5EF4-FFF2-40B4-BE49-F238E27FC236}">
                <a16:creationId xmlns:a16="http://schemas.microsoft.com/office/drawing/2014/main" id="{7591330A-00F3-4258-A720-2625D7F4FE25}"/>
              </a:ext>
            </a:extLst>
          </p:cNvPr>
          <p:cNvSpPr>
            <a:spLocks noGrp="1"/>
          </p:cNvSpPr>
          <p:nvPr>
            <p:ph type="title"/>
          </p:nvPr>
        </p:nvSpPr>
        <p:spPr>
          <a:xfrm>
            <a:off x="838200" y="73479"/>
            <a:ext cx="10515600" cy="1240971"/>
          </a:xfrm>
        </p:spPr>
        <p:txBody>
          <a:bodyPr/>
          <a:lstStyle/>
          <a:p>
            <a:r>
              <a:rPr lang="en-US" dirty="0"/>
              <a:t>Business &amp; Industry Guaranteed Loans</a:t>
            </a:r>
          </a:p>
        </p:txBody>
      </p:sp>
      <p:pic>
        <p:nvPicPr>
          <p:cNvPr id="4" name="Picture 4">
            <a:extLst>
              <a:ext uri="{FF2B5EF4-FFF2-40B4-BE49-F238E27FC236}">
                <a16:creationId xmlns:a16="http://schemas.microsoft.com/office/drawing/2014/main" id="{FDF68E6F-6D11-42FA-859E-7D80CCD976A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41517" y="2319785"/>
            <a:ext cx="6212284" cy="36769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955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0350F2-CADB-4D7E-83F2-F2CE0F4A4501}"/>
              </a:ext>
            </a:extLst>
          </p:cNvPr>
          <p:cNvSpPr>
            <a:spLocks noGrp="1"/>
          </p:cNvSpPr>
          <p:nvPr>
            <p:ph type="title"/>
          </p:nvPr>
        </p:nvSpPr>
        <p:spPr>
          <a:xfrm>
            <a:off x="1534886" y="865414"/>
            <a:ext cx="9812564" cy="3316168"/>
          </a:xfrm>
        </p:spPr>
        <p:txBody>
          <a:bodyPr>
            <a:noAutofit/>
          </a:bodyPr>
          <a:lstStyle/>
          <a:p>
            <a:pPr algn="ctr"/>
            <a:r>
              <a:rPr lang="en-US" sz="4000" dirty="0"/>
              <a:t>Rural Economic Development </a:t>
            </a:r>
            <a:br>
              <a:rPr lang="en-US" sz="4000" dirty="0"/>
            </a:br>
            <a:r>
              <a:rPr lang="en-US" sz="4000" dirty="0"/>
              <a:t>Loan &amp; Grant Program (REDLG)</a:t>
            </a:r>
            <a:br>
              <a:rPr lang="en-US" sz="4000" dirty="0"/>
            </a:br>
            <a:br>
              <a:rPr lang="en-US" sz="4000" dirty="0"/>
            </a:br>
            <a:endParaRPr lang="en-US" sz="4000" dirty="0"/>
          </a:p>
        </p:txBody>
      </p:sp>
      <p:sp>
        <p:nvSpPr>
          <p:cNvPr id="5" name="Text Placeholder 4">
            <a:extLst>
              <a:ext uri="{FF2B5EF4-FFF2-40B4-BE49-F238E27FC236}">
                <a16:creationId xmlns:a16="http://schemas.microsoft.com/office/drawing/2014/main" id="{8B92AD2E-E4D5-4FD9-B67D-C622B48B94F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3473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D35310CB-BE80-4D2A-A085-24B83841E36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a:latin typeface="Calibri" panose="020F0502020204030204" pitchFamily="34" charset="0"/>
                <a:cs typeface="Calibri" panose="020F0502020204030204" pitchFamily="34" charset="0"/>
              </a:rPr>
              <a:t>Rural Economic Development Loan &amp; Grant (REDLG) Program</a:t>
            </a:r>
          </a:p>
        </p:txBody>
      </p:sp>
      <p:sp>
        <p:nvSpPr>
          <p:cNvPr id="61444" name="Content Placeholder 3">
            <a:extLst>
              <a:ext uri="{FF2B5EF4-FFF2-40B4-BE49-F238E27FC236}">
                <a16:creationId xmlns:a16="http://schemas.microsoft.com/office/drawing/2014/main" id="{B6717450-DF3D-45B1-8CC6-C07EA25886E5}"/>
              </a:ext>
            </a:extLst>
          </p:cNvPr>
          <p:cNvSpPr>
            <a:spLocks noGrp="1" noChangeArrowheads="1"/>
          </p:cNvSpPr>
          <p:nvPr>
            <p:ph idx="1"/>
          </p:nvPr>
        </p:nvSpPr>
        <p:spPr bwMode="auto">
          <a:xfrm>
            <a:off x="838200" y="1921267"/>
            <a:ext cx="8798960" cy="48002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spcBef>
                <a:spcPts val="500"/>
              </a:spcBef>
              <a:spcAft>
                <a:spcPts val="800"/>
              </a:spcAft>
              <a:buNone/>
            </a:pPr>
            <a:r>
              <a:rPr lang="en-US" altLang="en-US" dirty="0"/>
              <a:t>REDLG Program Overview</a:t>
            </a:r>
          </a:p>
          <a:p>
            <a:pPr lvl="1">
              <a:spcAft>
                <a:spcPts val="800"/>
              </a:spcAft>
            </a:pPr>
            <a:r>
              <a:rPr lang="en-US" altLang="en-US" sz="2400" u="sng" dirty="0"/>
              <a:t>Electric</a:t>
            </a:r>
            <a:r>
              <a:rPr lang="en-US" altLang="en-US" sz="2400" dirty="0"/>
              <a:t> and </a:t>
            </a:r>
            <a:r>
              <a:rPr lang="en-US" altLang="en-US" sz="2400" u="sng" dirty="0"/>
              <a:t>Telephone</a:t>
            </a:r>
            <a:r>
              <a:rPr lang="en-US" altLang="en-US" sz="2400" dirty="0"/>
              <a:t> rural utility cooperatives are eligible to apply </a:t>
            </a:r>
          </a:p>
          <a:p>
            <a:pPr marL="457200" lvl="1" indent="0">
              <a:spcAft>
                <a:spcPts val="800"/>
              </a:spcAft>
              <a:buNone/>
            </a:pPr>
            <a:r>
              <a:rPr lang="en-US" altLang="en-US" sz="2400" dirty="0"/>
              <a:t>          - apply for a </a:t>
            </a:r>
            <a:r>
              <a:rPr lang="en-US" altLang="en-US" sz="2400" u="sng" dirty="0"/>
              <a:t>loan</a:t>
            </a:r>
            <a:r>
              <a:rPr lang="en-US" altLang="en-US" sz="2400" dirty="0"/>
              <a:t> </a:t>
            </a:r>
            <a:r>
              <a:rPr lang="en-US" altLang="en-US" dirty="0"/>
              <a:t>(to pass loan to ultimate recipient (UR)</a:t>
            </a:r>
          </a:p>
          <a:p>
            <a:pPr marL="457200" lvl="1" indent="0">
              <a:spcAft>
                <a:spcPts val="800"/>
              </a:spcAft>
              <a:buNone/>
            </a:pPr>
            <a:r>
              <a:rPr lang="en-US" altLang="en-US" sz="2400" dirty="0"/>
              <a:t>          - or apply for a </a:t>
            </a:r>
            <a:r>
              <a:rPr lang="en-US" altLang="en-US" sz="2400" u="sng" dirty="0"/>
              <a:t>grant</a:t>
            </a:r>
            <a:r>
              <a:rPr lang="en-US" altLang="en-US" sz="2400" dirty="0"/>
              <a:t> </a:t>
            </a:r>
            <a:r>
              <a:rPr lang="en-US" altLang="en-US" dirty="0"/>
              <a:t>(to establish a RLF)</a:t>
            </a:r>
          </a:p>
          <a:p>
            <a:pPr marL="457200" lvl="1" indent="0">
              <a:spcAft>
                <a:spcPts val="800"/>
              </a:spcAft>
              <a:buNone/>
            </a:pPr>
            <a:r>
              <a:rPr lang="en-US" altLang="en-US" dirty="0"/>
              <a:t>                  (RLF) Revolving loan fund to then make loans to UR </a:t>
            </a:r>
          </a:p>
          <a:p>
            <a:pPr lvl="1">
              <a:spcAft>
                <a:spcPts val="800"/>
              </a:spcAft>
            </a:pPr>
            <a:r>
              <a:rPr lang="en-US" altLang="en-US" sz="2400" dirty="0"/>
              <a:t>The </a:t>
            </a:r>
            <a:r>
              <a:rPr lang="en-US" altLang="en-US" sz="2400" u="sng" dirty="0"/>
              <a:t>ultimate recipients</a:t>
            </a:r>
            <a:r>
              <a:rPr lang="en-US" altLang="en-US" sz="2400" dirty="0"/>
              <a:t> (UR) then receives a loan.       UR’s can be any legal entity, including individuals, corp., public bodies, and federally recognized Indian Tribes</a:t>
            </a:r>
          </a:p>
          <a:p>
            <a:pPr marL="0" indent="0">
              <a:buNone/>
            </a:pPr>
            <a:endParaRPr lang="en-US" altLang="en-US" dirty="0">
              <a:latin typeface="Calibri" panose="020F0502020204030204" pitchFamily="34" charset="0"/>
              <a:cs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958F5D-4745-4A83-BDB9-A95863E2F9C3}"/>
              </a:ext>
            </a:extLst>
          </p:cNvPr>
          <p:cNvSpPr>
            <a:spLocks noGrp="1"/>
          </p:cNvSpPr>
          <p:nvPr>
            <p:ph idx="1"/>
          </p:nvPr>
        </p:nvSpPr>
        <p:spPr>
          <a:xfrm>
            <a:off x="838200" y="1979543"/>
            <a:ext cx="4003221" cy="4741931"/>
          </a:xfrm>
        </p:spPr>
        <p:txBody>
          <a:bodyPr/>
          <a:lstStyle/>
          <a:p>
            <a:pPr marL="0" indent="0">
              <a:buNone/>
            </a:pPr>
            <a:r>
              <a:rPr lang="en-US" sz="2400" dirty="0"/>
              <a:t>Doug Schmidt Construction</a:t>
            </a:r>
          </a:p>
          <a:p>
            <a:r>
              <a:rPr lang="en-US" sz="2000" dirty="0" err="1"/>
              <a:t>Olpe</a:t>
            </a:r>
            <a:r>
              <a:rPr lang="en-US" sz="2000" dirty="0"/>
              <a:t>, Kan</a:t>
            </a:r>
          </a:p>
          <a:p>
            <a:r>
              <a:rPr lang="en-US" sz="2000" dirty="0"/>
              <a:t>Company received a $180,000 Rural Economic Development Loan through Lyon-Coffey Electric Cooperative </a:t>
            </a:r>
            <a:r>
              <a:rPr lang="en-US" i="1" dirty="0"/>
              <a:t>(now 4 Rivers Electric)</a:t>
            </a:r>
            <a:r>
              <a:rPr lang="en-US" sz="2000" dirty="0"/>
              <a:t> to build a new cabinet making facility and purchase equipment</a:t>
            </a:r>
          </a:p>
        </p:txBody>
      </p:sp>
      <p:sp>
        <p:nvSpPr>
          <p:cNvPr id="61442" name="Title 1">
            <a:extLst>
              <a:ext uri="{FF2B5EF4-FFF2-40B4-BE49-F238E27FC236}">
                <a16:creationId xmlns:a16="http://schemas.microsoft.com/office/drawing/2014/main" id="{D35310CB-BE80-4D2A-A085-24B83841E36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Calibri" panose="020F0502020204030204" pitchFamily="34" charset="0"/>
                <a:cs typeface="Calibri" panose="020F0502020204030204" pitchFamily="34" charset="0"/>
              </a:rPr>
              <a:t>Rural Economic Development Loan &amp; Grant (REDLG) Program</a:t>
            </a:r>
          </a:p>
        </p:txBody>
      </p:sp>
      <p:pic>
        <p:nvPicPr>
          <p:cNvPr id="6" name="Picture 5">
            <a:extLst>
              <a:ext uri="{FF2B5EF4-FFF2-40B4-BE49-F238E27FC236}">
                <a16:creationId xmlns:a16="http://schemas.microsoft.com/office/drawing/2014/main" id="{D4B454F5-B3AF-4B8B-AF9F-697695E4CDBA}"/>
              </a:ext>
            </a:extLst>
          </p:cNvPr>
          <p:cNvPicPr>
            <a:picLocks noChangeAspect="1"/>
          </p:cNvPicPr>
          <p:nvPr/>
        </p:nvPicPr>
        <p:blipFill>
          <a:blip r:embed="rId3"/>
          <a:stretch>
            <a:fillRect/>
          </a:stretch>
        </p:blipFill>
        <p:spPr>
          <a:xfrm>
            <a:off x="6039313" y="2201277"/>
            <a:ext cx="5314487" cy="3595516"/>
          </a:xfrm>
          <a:prstGeom prst="rect">
            <a:avLst/>
          </a:prstGeom>
        </p:spPr>
      </p:pic>
    </p:spTree>
    <p:extLst>
      <p:ext uri="{BB962C8B-B14F-4D97-AF65-F5344CB8AC3E}">
        <p14:creationId xmlns:p14="http://schemas.microsoft.com/office/powerpoint/2010/main" val="1284319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341AA2-8BFA-9740-A004-A2F7049CC86F}"/>
              </a:ext>
            </a:extLst>
          </p:cNvPr>
          <p:cNvSpPr>
            <a:spLocks noGrp="1"/>
          </p:cNvSpPr>
          <p:nvPr>
            <p:ph idx="1"/>
          </p:nvPr>
        </p:nvSpPr>
        <p:spPr>
          <a:xfrm>
            <a:off x="838200" y="2158408"/>
            <a:ext cx="9158555" cy="4274897"/>
          </a:xfrm>
        </p:spPr>
        <p:txBody>
          <a:bodyPr>
            <a:normAutofit/>
          </a:bodyPr>
          <a:lstStyle/>
          <a:p>
            <a:r>
              <a:rPr lang="en-US" sz="2400" u="sng" dirty="0"/>
              <a:t>Business programs </a:t>
            </a:r>
          </a:p>
          <a:p>
            <a:pPr marL="0" indent="0">
              <a:buNone/>
            </a:pPr>
            <a:endParaRPr lang="en-US" sz="300" dirty="0"/>
          </a:p>
          <a:p>
            <a:pPr lvl="1"/>
            <a:r>
              <a:rPr lang="en-US" sz="2400" dirty="0"/>
              <a:t>Business &amp; Industry Guaranteed Program (B&amp;I) </a:t>
            </a:r>
          </a:p>
          <a:p>
            <a:pPr lvl="1"/>
            <a:r>
              <a:rPr lang="en-US" sz="2400" dirty="0"/>
              <a:t>Rural Economic Development Loan &amp; Grant (REDLG)</a:t>
            </a:r>
          </a:p>
          <a:p>
            <a:pPr lvl="1"/>
            <a:r>
              <a:rPr lang="en-US" sz="2400" dirty="0"/>
              <a:t>Rural Energy for America Program (REAP) </a:t>
            </a:r>
          </a:p>
          <a:p>
            <a:pPr marL="457200" lvl="1" indent="0">
              <a:buNone/>
            </a:pPr>
            <a:endParaRPr lang="en-US" sz="2400" dirty="0"/>
          </a:p>
          <a:p>
            <a:pPr marL="0" indent="0">
              <a:buNone/>
            </a:pPr>
            <a:endParaRPr lang="en-US" sz="2400" dirty="0"/>
          </a:p>
        </p:txBody>
      </p:sp>
      <p:sp>
        <p:nvSpPr>
          <p:cNvPr id="3" name="Title 2">
            <a:extLst>
              <a:ext uri="{FF2B5EF4-FFF2-40B4-BE49-F238E27FC236}">
                <a16:creationId xmlns:a16="http://schemas.microsoft.com/office/drawing/2014/main" id="{264E78F0-B58D-924B-89B2-BF5AE4FD8877}"/>
              </a:ext>
            </a:extLst>
          </p:cNvPr>
          <p:cNvSpPr>
            <a:spLocks noGrp="1"/>
          </p:cNvSpPr>
          <p:nvPr>
            <p:ph type="title"/>
          </p:nvPr>
        </p:nvSpPr>
        <p:spPr>
          <a:xfrm>
            <a:off x="838200" y="-361507"/>
            <a:ext cx="10515600" cy="2111765"/>
          </a:xfrm>
        </p:spPr>
        <p:txBody>
          <a:bodyPr>
            <a:normAutofit/>
          </a:bodyPr>
          <a:lstStyle/>
          <a:p>
            <a:r>
              <a:rPr lang="en-US" sz="3200" dirty="0">
                <a:latin typeface="+mn-lt"/>
              </a:rPr>
              <a:t>USDA Rural Development (RD) - Business Programs</a:t>
            </a:r>
          </a:p>
        </p:txBody>
      </p:sp>
      <p:sp>
        <p:nvSpPr>
          <p:cNvPr id="6" name="TextBox 5">
            <a:extLst>
              <a:ext uri="{FF2B5EF4-FFF2-40B4-BE49-F238E27FC236}">
                <a16:creationId xmlns:a16="http://schemas.microsoft.com/office/drawing/2014/main" id="{C1744876-1C87-40BD-A78F-1564352280DD}"/>
              </a:ext>
            </a:extLst>
          </p:cNvPr>
          <p:cNvSpPr txBox="1"/>
          <p:nvPr/>
        </p:nvSpPr>
        <p:spPr>
          <a:xfrm>
            <a:off x="6953693" y="5528930"/>
            <a:ext cx="4623264" cy="276999"/>
          </a:xfrm>
          <a:prstGeom prst="rect">
            <a:avLst/>
          </a:prstGeom>
          <a:noFill/>
        </p:spPr>
        <p:txBody>
          <a:bodyPr wrap="square" rtlCol="0">
            <a:spAutoFit/>
          </a:bodyPr>
          <a:lstStyle/>
          <a:p>
            <a:r>
              <a:rPr lang="en-US" sz="1200" dirty="0"/>
              <a:t>  </a:t>
            </a:r>
          </a:p>
        </p:txBody>
      </p:sp>
    </p:spTree>
    <p:extLst>
      <p:ext uri="{BB962C8B-B14F-4D97-AF65-F5344CB8AC3E}">
        <p14:creationId xmlns:p14="http://schemas.microsoft.com/office/powerpoint/2010/main" val="2825153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50C79-2516-1146-95D6-5E843BA25869}"/>
              </a:ext>
            </a:extLst>
          </p:cNvPr>
          <p:cNvSpPr>
            <a:spLocks noGrp="1"/>
          </p:cNvSpPr>
          <p:nvPr>
            <p:ph type="title"/>
          </p:nvPr>
        </p:nvSpPr>
        <p:spPr>
          <a:xfrm>
            <a:off x="685800" y="441170"/>
            <a:ext cx="10661649" cy="722945"/>
          </a:xfrm>
        </p:spPr>
        <p:txBody>
          <a:bodyPr>
            <a:normAutofit/>
          </a:bodyPr>
          <a:lstStyle/>
          <a:p>
            <a:r>
              <a:rPr lang="en-US" altLang="en-US" sz="3600" dirty="0">
                <a:latin typeface="Calibri" panose="020F0502020204030204" pitchFamily="34" charset="0"/>
                <a:cs typeface="Calibri" panose="020F0502020204030204" pitchFamily="34" charset="0"/>
              </a:rPr>
              <a:t>Rural Economic Development Loan (REDLG) Program</a:t>
            </a:r>
            <a:endParaRPr lang="en-US" sz="3600" dirty="0"/>
          </a:p>
        </p:txBody>
      </p:sp>
      <p:sp>
        <p:nvSpPr>
          <p:cNvPr id="4" name="Text Placeholder 3">
            <a:extLst>
              <a:ext uri="{FF2B5EF4-FFF2-40B4-BE49-F238E27FC236}">
                <a16:creationId xmlns:a16="http://schemas.microsoft.com/office/drawing/2014/main" id="{1012B9F0-2A6E-4E6F-8DC8-A16E4B9AC782}"/>
              </a:ext>
            </a:extLst>
          </p:cNvPr>
          <p:cNvSpPr>
            <a:spLocks noGrp="1"/>
          </p:cNvSpPr>
          <p:nvPr>
            <p:ph type="body" idx="1"/>
          </p:nvPr>
        </p:nvSpPr>
        <p:spPr>
          <a:xfrm>
            <a:off x="1461406" y="5197530"/>
            <a:ext cx="4851829" cy="2177097"/>
          </a:xfrm>
        </p:spPr>
        <p:txBody>
          <a:bodyPr/>
          <a:lstStyle/>
          <a:p>
            <a:r>
              <a:rPr lang="en-US" b="1" dirty="0"/>
              <a:t>Schwinn Produce Farms </a:t>
            </a:r>
            <a:r>
              <a:rPr lang="en-US" dirty="0">
                <a:latin typeface="+mn-lt"/>
              </a:rPr>
              <a:t>in Leavenworth, KS utilized a $81,000 Rural Economic Development Loan through Leavenworth-Jefferson Electric Cooperative (now </a:t>
            </a:r>
            <a:r>
              <a:rPr lang="en-US" dirty="0" err="1">
                <a:latin typeface="+mn-lt"/>
              </a:rPr>
              <a:t>FreeState</a:t>
            </a:r>
            <a:r>
              <a:rPr lang="en-US" dirty="0">
                <a:latin typeface="+mn-lt"/>
              </a:rPr>
              <a:t>) construct a building that will act as a retail store – farmers market.</a:t>
            </a:r>
            <a:r>
              <a:rPr lang="en-US" dirty="0"/>
              <a:t>   </a:t>
            </a:r>
          </a:p>
        </p:txBody>
      </p:sp>
      <p:pic>
        <p:nvPicPr>
          <p:cNvPr id="6" name="Content Placeholder 3">
            <a:extLst>
              <a:ext uri="{FF2B5EF4-FFF2-40B4-BE49-F238E27FC236}">
                <a16:creationId xmlns:a16="http://schemas.microsoft.com/office/drawing/2014/main" id="{B5535332-4FBE-4130-AE56-9FD83325B4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1407" y="1233772"/>
            <a:ext cx="5641758" cy="37762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092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Content Placeholder 3">
            <a:extLst>
              <a:ext uri="{FF2B5EF4-FFF2-40B4-BE49-F238E27FC236}">
                <a16:creationId xmlns:a16="http://schemas.microsoft.com/office/drawing/2014/main" id="{56F8D212-FD8C-4C54-BBBA-D9FF53992CEA}"/>
              </a:ext>
            </a:extLst>
          </p:cNvPr>
          <p:cNvSpPr>
            <a:spLocks noGrp="1" noChangeArrowheads="1"/>
          </p:cNvSpPr>
          <p:nvPr>
            <p:ph idx="1"/>
          </p:nvPr>
        </p:nvSpPr>
        <p:spPr bwMode="auto">
          <a:xfrm>
            <a:off x="838201" y="1979543"/>
            <a:ext cx="4166506" cy="4741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pPr>
            <a:r>
              <a:rPr lang="en-US" altLang="en-US" sz="2400" dirty="0">
                <a:latin typeface="Calibri" panose="020F0502020204030204" pitchFamily="34" charset="0"/>
                <a:cs typeface="Calibri" panose="020F0502020204030204" pitchFamily="34" charset="0"/>
              </a:rPr>
              <a:t>White’s Foodliner (Stafford County Economic Development)</a:t>
            </a:r>
          </a:p>
          <a:p>
            <a:r>
              <a:rPr lang="en-US" altLang="en-US" sz="2000" dirty="0">
                <a:latin typeface="Calibri" panose="020F0502020204030204" pitchFamily="34" charset="0"/>
                <a:cs typeface="Calibri" panose="020F0502020204030204" pitchFamily="34" charset="0"/>
              </a:rPr>
              <a:t>St. John, KS</a:t>
            </a:r>
          </a:p>
          <a:p>
            <a:r>
              <a:rPr lang="en-US" altLang="en-US" sz="2000" dirty="0">
                <a:latin typeface="Calibri" panose="020F0502020204030204" pitchFamily="34" charset="0"/>
                <a:cs typeface="Calibri" panose="020F0502020204030204" pitchFamily="34" charset="0"/>
              </a:rPr>
              <a:t>$1 million RED-L through        Golden Belt Telephone</a:t>
            </a:r>
          </a:p>
          <a:p>
            <a:r>
              <a:rPr lang="en-US" altLang="en-US" sz="2000" dirty="0">
                <a:latin typeface="Calibri" panose="020F0502020204030204" pitchFamily="34" charset="0"/>
                <a:cs typeface="Calibri" panose="020F0502020204030204" pitchFamily="34" charset="0"/>
              </a:rPr>
              <a:t>Funds used to assist with construction and equipping of new building for grocery store, pharmacy, fuel station and community space</a:t>
            </a:r>
          </a:p>
          <a:p>
            <a:r>
              <a:rPr lang="en-US" altLang="en-US" sz="1600" dirty="0">
                <a:latin typeface="Calibri" panose="020F0502020204030204" pitchFamily="34" charset="0"/>
                <a:cs typeface="Calibri" panose="020F0502020204030204" pitchFamily="34" charset="0"/>
              </a:rPr>
              <a:t>Multiple funding partners including: SJN Bank of Kansas, Sunflower Foundation, Health Human Services Grant, Individual and Corporate Donations and NetWork Kansas</a:t>
            </a:r>
            <a:endParaRPr lang="en-US" altLang="en-US" sz="1600" u="sng" dirty="0">
              <a:latin typeface="Calibri" panose="020F0502020204030204" pitchFamily="34" charset="0"/>
              <a:cs typeface="Calibri" panose="020F0502020204030204" pitchFamily="34" charset="0"/>
            </a:endParaRPr>
          </a:p>
        </p:txBody>
      </p:sp>
      <p:sp>
        <p:nvSpPr>
          <p:cNvPr id="56322" name="Title 1">
            <a:extLst>
              <a:ext uri="{FF2B5EF4-FFF2-40B4-BE49-F238E27FC236}">
                <a16:creationId xmlns:a16="http://schemas.microsoft.com/office/drawing/2014/main" id="{8516C0CF-E630-42C3-A44E-4802CA0260F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Calibri" panose="020F0502020204030204" pitchFamily="34" charset="0"/>
                <a:cs typeface="Calibri" panose="020F0502020204030204" pitchFamily="34" charset="0"/>
              </a:rPr>
              <a:t>Rural Economic Development Loan and Grant Program</a:t>
            </a:r>
          </a:p>
        </p:txBody>
      </p:sp>
      <p:pic>
        <p:nvPicPr>
          <p:cNvPr id="3" name="Picture 2">
            <a:extLst>
              <a:ext uri="{FF2B5EF4-FFF2-40B4-BE49-F238E27FC236}">
                <a16:creationId xmlns:a16="http://schemas.microsoft.com/office/drawing/2014/main" id="{95813382-C0C6-4677-8AC7-28DEAAA875BB}"/>
              </a:ext>
            </a:extLst>
          </p:cNvPr>
          <p:cNvPicPr>
            <a:picLocks noChangeAspect="1"/>
          </p:cNvPicPr>
          <p:nvPr/>
        </p:nvPicPr>
        <p:blipFill>
          <a:blip r:embed="rId2"/>
          <a:stretch>
            <a:fillRect/>
          </a:stretch>
        </p:blipFill>
        <p:spPr>
          <a:xfrm>
            <a:off x="5778230" y="2113467"/>
            <a:ext cx="5453973" cy="4090480"/>
          </a:xfrm>
          <a:prstGeom prst="rect">
            <a:avLst/>
          </a:prstGeom>
          <a:ln>
            <a:solidFill>
              <a:schemeClr val="accent1"/>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0350F2-CADB-4D7E-83F2-F2CE0F4A4501}"/>
              </a:ext>
            </a:extLst>
          </p:cNvPr>
          <p:cNvSpPr>
            <a:spLocks noGrp="1"/>
          </p:cNvSpPr>
          <p:nvPr>
            <p:ph type="title"/>
          </p:nvPr>
        </p:nvSpPr>
        <p:spPr>
          <a:xfrm>
            <a:off x="1534886" y="865414"/>
            <a:ext cx="9812564" cy="2381219"/>
          </a:xfrm>
        </p:spPr>
        <p:txBody>
          <a:bodyPr>
            <a:noAutofit/>
          </a:bodyPr>
          <a:lstStyle/>
          <a:p>
            <a:r>
              <a:rPr lang="en-US" sz="4000" dirty="0"/>
              <a:t>Rural Energy for America Program</a:t>
            </a:r>
            <a:br>
              <a:rPr lang="en-US" sz="4000" dirty="0"/>
            </a:br>
            <a:r>
              <a:rPr lang="en-US" sz="4000" dirty="0"/>
              <a:t>                      (REAP)</a:t>
            </a:r>
            <a:br>
              <a:rPr lang="en-US" sz="4000" dirty="0"/>
            </a:br>
            <a:endParaRPr lang="en-US" sz="4000" dirty="0"/>
          </a:p>
        </p:txBody>
      </p:sp>
      <p:sp>
        <p:nvSpPr>
          <p:cNvPr id="5" name="Text Placeholder 4">
            <a:extLst>
              <a:ext uri="{FF2B5EF4-FFF2-40B4-BE49-F238E27FC236}">
                <a16:creationId xmlns:a16="http://schemas.microsoft.com/office/drawing/2014/main" id="{8B92AD2E-E4D5-4FD9-B67D-C622B48B94F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2532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5D5860F8-4CC0-4934-AE8A-9BEADAD02CC1}"/>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3600" dirty="0">
                <a:latin typeface="Calibri" panose="020F0502020204030204" pitchFamily="34" charset="0"/>
                <a:cs typeface="Calibri" panose="020F0502020204030204" pitchFamily="34" charset="0"/>
              </a:rPr>
              <a:t>Rural Energy for America Program (REAP)</a:t>
            </a:r>
          </a:p>
        </p:txBody>
      </p:sp>
      <p:sp>
        <p:nvSpPr>
          <p:cNvPr id="53252" name="Content Placeholder 3">
            <a:extLst>
              <a:ext uri="{FF2B5EF4-FFF2-40B4-BE49-F238E27FC236}">
                <a16:creationId xmlns:a16="http://schemas.microsoft.com/office/drawing/2014/main" id="{5F5556EA-F9A7-4BC2-9407-9CC8E1788EDB}"/>
              </a:ext>
            </a:extLst>
          </p:cNvPr>
          <p:cNvSpPr>
            <a:spLocks noGrp="1" noChangeArrowheads="1"/>
          </p:cNvSpPr>
          <p:nvPr>
            <p:ph idx="1"/>
          </p:nvPr>
        </p:nvSpPr>
        <p:spPr bwMode="auto">
          <a:xfrm>
            <a:off x="838200" y="1979544"/>
            <a:ext cx="9145772" cy="4741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spcBef>
                <a:spcPts val="500"/>
              </a:spcBef>
              <a:spcAft>
                <a:spcPts val="800"/>
              </a:spcAft>
              <a:buNone/>
            </a:pPr>
            <a:r>
              <a:rPr lang="en-US" altLang="en-US" sz="2800" dirty="0">
                <a:latin typeface="Calibri" panose="020F0502020204030204" pitchFamily="34" charset="0"/>
                <a:cs typeface="Calibri" panose="020F0502020204030204" pitchFamily="34" charset="0"/>
              </a:rPr>
              <a:t>REAP Program Overview</a:t>
            </a:r>
          </a:p>
          <a:p>
            <a:pPr lvl="1">
              <a:lnSpc>
                <a:spcPct val="110000"/>
              </a:lnSpc>
              <a:spcBef>
                <a:spcPts val="0"/>
              </a:spcBef>
            </a:pPr>
            <a:r>
              <a:rPr lang="en-US" altLang="en-US" sz="2400" dirty="0">
                <a:latin typeface="Calibri" panose="020F0502020204030204" pitchFamily="34" charset="0"/>
                <a:cs typeface="Calibri" panose="020F0502020204030204" pitchFamily="34" charset="0"/>
              </a:rPr>
              <a:t>Provides grant funding or guaranteed loan financing to </a:t>
            </a:r>
          </a:p>
          <a:p>
            <a:pPr marL="457200" lvl="1" indent="0">
              <a:lnSpc>
                <a:spcPct val="110000"/>
              </a:lnSpc>
              <a:spcBef>
                <a:spcPts val="0"/>
              </a:spcBef>
              <a:buNone/>
            </a:pPr>
            <a:r>
              <a:rPr lang="en-US" altLang="en-US" sz="2400" dirty="0">
                <a:latin typeface="Calibri" panose="020F0502020204030204" pitchFamily="34" charset="0"/>
                <a:cs typeface="Calibri" panose="020F0502020204030204" pitchFamily="34" charset="0"/>
              </a:rPr>
              <a:t>                 -  rural small businesses or</a:t>
            </a:r>
          </a:p>
          <a:p>
            <a:pPr marL="457200" lvl="1" indent="0">
              <a:lnSpc>
                <a:spcPct val="110000"/>
              </a:lnSpc>
              <a:spcBef>
                <a:spcPts val="0"/>
              </a:spcBef>
              <a:buNone/>
            </a:pPr>
            <a:r>
              <a:rPr lang="en-US" altLang="en-US" sz="2400" dirty="0">
                <a:latin typeface="Calibri" panose="020F0502020204030204" pitchFamily="34" charset="0"/>
                <a:cs typeface="Calibri" panose="020F0502020204030204" pitchFamily="34" charset="0"/>
              </a:rPr>
              <a:t>                 -  agricultural producers </a:t>
            </a:r>
          </a:p>
          <a:p>
            <a:pPr marL="457200" lvl="1" indent="0">
              <a:lnSpc>
                <a:spcPct val="110000"/>
              </a:lnSpc>
              <a:spcBef>
                <a:spcPts val="0"/>
              </a:spcBef>
              <a:buNone/>
            </a:pPr>
            <a:r>
              <a:rPr lang="en-US" altLang="en-US" sz="2400" dirty="0">
                <a:latin typeface="Calibri" panose="020F0502020204030204" pitchFamily="34" charset="0"/>
                <a:cs typeface="Calibri" panose="020F0502020204030204" pitchFamily="34" charset="0"/>
              </a:rPr>
              <a:t>         for renewable energy systems or </a:t>
            </a:r>
          </a:p>
          <a:p>
            <a:pPr marL="457200" lvl="1" indent="0">
              <a:lnSpc>
                <a:spcPct val="110000"/>
              </a:lnSpc>
              <a:spcBef>
                <a:spcPts val="0"/>
              </a:spcBef>
              <a:buNone/>
            </a:pPr>
            <a:r>
              <a:rPr lang="en-US" altLang="en-US" sz="2400" dirty="0">
                <a:latin typeface="Calibri" panose="020F0502020204030204" pitchFamily="34" charset="0"/>
                <a:cs typeface="Calibri" panose="020F0502020204030204" pitchFamily="34" charset="0"/>
              </a:rPr>
              <a:t>         to make energy efficiency improvements</a:t>
            </a:r>
          </a:p>
          <a:p>
            <a:pPr lvl="1">
              <a:spcAft>
                <a:spcPts val="800"/>
              </a:spcAft>
            </a:pPr>
            <a:r>
              <a:rPr lang="en-US" altLang="en-US" sz="2400" dirty="0">
                <a:latin typeface="Calibri" panose="020F0502020204030204" pitchFamily="34" charset="0"/>
                <a:cs typeface="Calibri" panose="020F0502020204030204" pitchFamily="34" charset="0"/>
              </a:rPr>
              <a:t>Grants and Guaranteed Loans</a:t>
            </a:r>
          </a:p>
          <a:p>
            <a:pPr lvl="2">
              <a:spcAft>
                <a:spcPts val="800"/>
              </a:spcAft>
            </a:pPr>
            <a:r>
              <a:rPr lang="en-US" altLang="en-US" sz="2400" dirty="0">
                <a:latin typeface="Calibri" panose="020F0502020204030204" pitchFamily="34" charset="0"/>
                <a:cs typeface="Calibri" panose="020F0502020204030204" pitchFamily="34" charset="0"/>
              </a:rPr>
              <a:t>Energy Efficiency improvements and </a:t>
            </a:r>
          </a:p>
          <a:p>
            <a:pPr lvl="2">
              <a:spcAft>
                <a:spcPts val="800"/>
              </a:spcAft>
            </a:pPr>
            <a:r>
              <a:rPr lang="en-US" altLang="en-US" sz="2400" dirty="0">
                <a:latin typeface="Calibri" panose="020F0502020204030204" pitchFamily="34" charset="0"/>
                <a:cs typeface="Calibri" panose="020F0502020204030204" pitchFamily="34" charset="0"/>
              </a:rPr>
              <a:t>Renewable Energy systems </a:t>
            </a:r>
          </a:p>
          <a:p>
            <a:endParaRPr lang="en-US" altLang="en-US" dirty="0">
              <a:latin typeface="Calibri" panose="020F0502020204030204" pitchFamily="34" charset="0"/>
              <a:cs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8516C0CF-E630-42C3-A44E-4802CA0260F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3600" dirty="0">
                <a:latin typeface="Calibri" panose="020F0502020204030204" pitchFamily="34" charset="0"/>
                <a:cs typeface="Calibri" panose="020F0502020204030204" pitchFamily="34" charset="0"/>
              </a:rPr>
              <a:t>Rural Energy for America Program (REAP) </a:t>
            </a:r>
          </a:p>
        </p:txBody>
      </p:sp>
      <p:sp>
        <p:nvSpPr>
          <p:cNvPr id="3" name="Rectangle 2">
            <a:extLst>
              <a:ext uri="{FF2B5EF4-FFF2-40B4-BE49-F238E27FC236}">
                <a16:creationId xmlns:a16="http://schemas.microsoft.com/office/drawing/2014/main" id="{F493184E-65C9-4BDA-B4CE-DE8BA6201A77}"/>
              </a:ext>
            </a:extLst>
          </p:cNvPr>
          <p:cNvSpPr/>
          <p:nvPr/>
        </p:nvSpPr>
        <p:spPr>
          <a:xfrm>
            <a:off x="947956" y="1963025"/>
            <a:ext cx="9387281" cy="738664"/>
          </a:xfrm>
          <a:prstGeom prst="rect">
            <a:avLst/>
          </a:prstGeom>
        </p:spPr>
        <p:txBody>
          <a:bodyPr wrap="square">
            <a:spAutoFit/>
          </a:bodyPr>
          <a:lstStyle/>
          <a:p>
            <a:pPr algn="ctr"/>
            <a:r>
              <a:rPr lang="en-US" sz="2400" b="1" i="1" dirty="0">
                <a:solidFill>
                  <a:srgbClr val="245742"/>
                </a:solidFill>
              </a:rPr>
              <a:t>REAP grant applications deadlines:  Nov. 1, ‘21  &amp;  March 31, 2022 </a:t>
            </a:r>
          </a:p>
          <a:p>
            <a:pPr algn="ctr"/>
            <a:r>
              <a:rPr lang="en-US" i="1" dirty="0">
                <a:solidFill>
                  <a:srgbClr val="245742"/>
                </a:solidFill>
              </a:rPr>
              <a:t>(11-1-21 deadline for $80,000 or less projects only)</a:t>
            </a:r>
          </a:p>
        </p:txBody>
      </p:sp>
      <p:pic>
        <p:nvPicPr>
          <p:cNvPr id="5" name="Picture 4">
            <a:extLst>
              <a:ext uri="{FF2B5EF4-FFF2-40B4-BE49-F238E27FC236}">
                <a16:creationId xmlns:a16="http://schemas.microsoft.com/office/drawing/2014/main" id="{68F8B5EC-5B48-4B70-B03F-74A9BDD88317}"/>
              </a:ext>
            </a:extLst>
          </p:cNvPr>
          <p:cNvPicPr>
            <a:picLocks noChangeAspect="1"/>
          </p:cNvPicPr>
          <p:nvPr/>
        </p:nvPicPr>
        <p:blipFill rotWithShape="1">
          <a:blip r:embed="rId2"/>
          <a:srcRect l="29730" t="37974" r="30665" b="17613"/>
          <a:stretch/>
        </p:blipFill>
        <p:spPr>
          <a:xfrm>
            <a:off x="2719134" y="2701689"/>
            <a:ext cx="5844923" cy="3586095"/>
          </a:xfrm>
          <a:prstGeom prst="rect">
            <a:avLst/>
          </a:prstGeom>
        </p:spPr>
      </p:pic>
    </p:spTree>
    <p:extLst>
      <p:ext uri="{BB962C8B-B14F-4D97-AF65-F5344CB8AC3E}">
        <p14:creationId xmlns:p14="http://schemas.microsoft.com/office/powerpoint/2010/main" val="1784980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8516C0CF-E630-42C3-A44E-4802CA0260F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3600" dirty="0">
                <a:latin typeface="Calibri" panose="020F0502020204030204" pitchFamily="34" charset="0"/>
                <a:cs typeface="Calibri" panose="020F0502020204030204" pitchFamily="34" charset="0"/>
              </a:rPr>
              <a:t>Rural Energy for America Program (REAP) </a:t>
            </a:r>
          </a:p>
        </p:txBody>
      </p:sp>
      <p:sp>
        <p:nvSpPr>
          <p:cNvPr id="3" name="Rectangle 2">
            <a:extLst>
              <a:ext uri="{FF2B5EF4-FFF2-40B4-BE49-F238E27FC236}">
                <a16:creationId xmlns:a16="http://schemas.microsoft.com/office/drawing/2014/main" id="{F493184E-65C9-4BDA-B4CE-DE8BA6201A77}"/>
              </a:ext>
            </a:extLst>
          </p:cNvPr>
          <p:cNvSpPr/>
          <p:nvPr/>
        </p:nvSpPr>
        <p:spPr>
          <a:xfrm>
            <a:off x="947956" y="1963025"/>
            <a:ext cx="8196044" cy="769441"/>
          </a:xfrm>
          <a:prstGeom prst="rect">
            <a:avLst/>
          </a:prstGeom>
        </p:spPr>
        <p:txBody>
          <a:bodyPr wrap="square">
            <a:spAutoFit/>
          </a:bodyPr>
          <a:lstStyle/>
          <a:p>
            <a:r>
              <a:rPr lang="en-US" altLang="en-US" sz="2400" dirty="0">
                <a:latin typeface="Calibri" panose="020F0502020204030204" pitchFamily="34" charset="0"/>
                <a:cs typeface="Calibri" panose="020F0502020204030204" pitchFamily="34" charset="0"/>
              </a:rPr>
              <a:t>REAP Grants</a:t>
            </a:r>
          </a:p>
          <a:p>
            <a:pPr marL="800100" lvl="1" indent="-342900">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Up to </a:t>
            </a:r>
            <a:r>
              <a:rPr lang="en-US" altLang="en-US" sz="2000" b="1" u="sng" dirty="0">
                <a:latin typeface="Calibri" panose="020F0502020204030204" pitchFamily="34" charset="0"/>
                <a:cs typeface="Calibri" panose="020F0502020204030204" pitchFamily="34" charset="0"/>
              </a:rPr>
              <a:t>25% of Eligible Project Cost</a:t>
            </a:r>
          </a:p>
        </p:txBody>
      </p:sp>
      <p:pic>
        <p:nvPicPr>
          <p:cNvPr id="8" name="Picture 7">
            <a:extLst>
              <a:ext uri="{FF2B5EF4-FFF2-40B4-BE49-F238E27FC236}">
                <a16:creationId xmlns:a16="http://schemas.microsoft.com/office/drawing/2014/main" id="{ECE2500E-3EDA-41A3-ADB3-312A67816034}"/>
              </a:ext>
            </a:extLst>
          </p:cNvPr>
          <p:cNvPicPr>
            <a:picLocks noChangeAspect="1"/>
          </p:cNvPicPr>
          <p:nvPr/>
        </p:nvPicPr>
        <p:blipFill rotWithShape="1">
          <a:blip r:embed="rId2"/>
          <a:srcRect l="34096" t="51326" r="17516" b="17046"/>
          <a:stretch/>
        </p:blipFill>
        <p:spPr>
          <a:xfrm>
            <a:off x="838200" y="2852257"/>
            <a:ext cx="8813077" cy="2959457"/>
          </a:xfrm>
          <a:prstGeom prst="rect">
            <a:avLst/>
          </a:prstGeom>
        </p:spPr>
      </p:pic>
    </p:spTree>
    <p:extLst>
      <p:ext uri="{BB962C8B-B14F-4D97-AF65-F5344CB8AC3E}">
        <p14:creationId xmlns:p14="http://schemas.microsoft.com/office/powerpoint/2010/main" val="2746879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8516C0CF-E630-42C3-A44E-4802CA0260F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3200" dirty="0">
                <a:latin typeface="Calibri" panose="020F0502020204030204" pitchFamily="34" charset="0"/>
                <a:cs typeface="Calibri" panose="020F0502020204030204" pitchFamily="34" charset="0"/>
              </a:rPr>
              <a:t>Rural Energy for America Program (REAP)</a:t>
            </a:r>
          </a:p>
        </p:txBody>
      </p:sp>
      <p:sp>
        <p:nvSpPr>
          <p:cNvPr id="7" name="Rectangle 6">
            <a:extLst>
              <a:ext uri="{FF2B5EF4-FFF2-40B4-BE49-F238E27FC236}">
                <a16:creationId xmlns:a16="http://schemas.microsoft.com/office/drawing/2014/main" id="{07A9E24A-BD75-40B7-8AD2-227C2AD90B33}"/>
              </a:ext>
            </a:extLst>
          </p:cNvPr>
          <p:cNvSpPr/>
          <p:nvPr/>
        </p:nvSpPr>
        <p:spPr>
          <a:xfrm>
            <a:off x="1048624" y="2055303"/>
            <a:ext cx="10721130" cy="769441"/>
          </a:xfrm>
          <a:prstGeom prst="rect">
            <a:avLst/>
          </a:prstGeom>
        </p:spPr>
        <p:txBody>
          <a:bodyPr wrap="square">
            <a:spAutoFit/>
          </a:bodyPr>
          <a:lstStyle/>
          <a:p>
            <a:pPr>
              <a:defRPr/>
            </a:pPr>
            <a:r>
              <a:rPr lang="en-US" altLang="en-US" sz="2400" dirty="0">
                <a:cs typeface="Calibri" panose="020F0502020204030204" pitchFamily="34" charset="0"/>
              </a:rPr>
              <a:t>REAP Guaranteed Loans</a:t>
            </a:r>
          </a:p>
          <a:p>
            <a:pPr marL="800100" lvl="1" indent="-342900">
              <a:buFont typeface="Arial" panose="020B0604020202020204" pitchFamily="34" charset="0"/>
              <a:buChar char="•"/>
              <a:defRPr/>
            </a:pPr>
            <a:r>
              <a:rPr lang="en-US" altLang="en-US" sz="2000" dirty="0">
                <a:latin typeface="Calibri" panose="020F0502020204030204" pitchFamily="34" charset="0"/>
                <a:cs typeface="Calibri" panose="020F0502020204030204" pitchFamily="34" charset="0"/>
              </a:rPr>
              <a:t>Up to 75% of Eligible Project Costs</a:t>
            </a:r>
          </a:p>
        </p:txBody>
      </p:sp>
      <p:pic>
        <p:nvPicPr>
          <p:cNvPr id="12" name="table">
            <a:extLst>
              <a:ext uri="{FF2B5EF4-FFF2-40B4-BE49-F238E27FC236}">
                <a16:creationId xmlns:a16="http://schemas.microsoft.com/office/drawing/2014/main" id="{16E51D9F-E096-4605-9667-C042B484AB46}"/>
              </a:ext>
            </a:extLst>
          </p:cNvPr>
          <p:cNvPicPr>
            <a:picLocks noChangeAspect="1"/>
          </p:cNvPicPr>
          <p:nvPr/>
        </p:nvPicPr>
        <p:blipFill>
          <a:blip r:embed="rId2"/>
          <a:stretch>
            <a:fillRect/>
          </a:stretch>
        </p:blipFill>
        <p:spPr>
          <a:xfrm>
            <a:off x="1048624" y="3006679"/>
            <a:ext cx="9001387" cy="2980808"/>
          </a:xfrm>
          <a:prstGeom prst="rect">
            <a:avLst/>
          </a:prstGeom>
        </p:spPr>
      </p:pic>
    </p:spTree>
    <p:extLst>
      <p:ext uri="{BB962C8B-B14F-4D97-AF65-F5344CB8AC3E}">
        <p14:creationId xmlns:p14="http://schemas.microsoft.com/office/powerpoint/2010/main" val="4012726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Content Placeholder 3">
            <a:extLst>
              <a:ext uri="{FF2B5EF4-FFF2-40B4-BE49-F238E27FC236}">
                <a16:creationId xmlns:a16="http://schemas.microsoft.com/office/drawing/2014/main" id="{56F8D212-FD8C-4C54-BBBA-D9FF53992CEA}"/>
              </a:ext>
            </a:extLst>
          </p:cNvPr>
          <p:cNvSpPr>
            <a:spLocks noGrp="1" noChangeArrowheads="1"/>
          </p:cNvSpPr>
          <p:nvPr>
            <p:ph idx="1"/>
          </p:nvPr>
        </p:nvSpPr>
        <p:spPr bwMode="auto">
          <a:xfrm>
            <a:off x="838201" y="1979543"/>
            <a:ext cx="3194228" cy="4741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2400" dirty="0" err="1">
                <a:latin typeface="Calibri" panose="020F0502020204030204" pitchFamily="34" charset="0"/>
                <a:cs typeface="Calibri" panose="020F0502020204030204" pitchFamily="34" charset="0"/>
              </a:rPr>
              <a:t>Krehbiels</a:t>
            </a:r>
            <a:r>
              <a:rPr lang="en-US" altLang="en-US" sz="2400" dirty="0">
                <a:latin typeface="Calibri" panose="020F0502020204030204" pitchFamily="34" charset="0"/>
                <a:cs typeface="Calibri" panose="020F0502020204030204" pitchFamily="34" charset="0"/>
              </a:rPr>
              <a:t> Specialty Meats, Inc.</a:t>
            </a:r>
          </a:p>
          <a:p>
            <a:pPr lvl="1"/>
            <a:r>
              <a:rPr lang="en-US" altLang="en-US" sz="1800" dirty="0">
                <a:latin typeface="Calibri" panose="020F0502020204030204" pitchFamily="34" charset="0"/>
                <a:cs typeface="Calibri" panose="020F0502020204030204" pitchFamily="34" charset="0"/>
              </a:rPr>
              <a:t>McPherson, KS</a:t>
            </a:r>
          </a:p>
          <a:p>
            <a:pPr lvl="1"/>
            <a:r>
              <a:rPr lang="en-US" altLang="en-US" sz="1800" dirty="0">
                <a:latin typeface="Calibri" panose="020F0502020204030204" pitchFamily="34" charset="0"/>
                <a:cs typeface="Calibri" panose="020F0502020204030204" pitchFamily="34" charset="0"/>
              </a:rPr>
              <a:t>Replaced existing lighting with energy efficient </a:t>
            </a:r>
            <a:r>
              <a:rPr lang="en-US" altLang="en-US" sz="1800" u="sng" dirty="0">
                <a:latin typeface="Calibri" panose="020F0502020204030204" pitchFamily="34" charset="0"/>
                <a:cs typeface="Calibri" panose="020F0502020204030204" pitchFamily="34" charset="0"/>
              </a:rPr>
              <a:t>LED lighting </a:t>
            </a:r>
            <a:r>
              <a:rPr lang="en-US" altLang="en-US" sz="1800" dirty="0">
                <a:latin typeface="Calibri" panose="020F0502020204030204" pitchFamily="34" charset="0"/>
                <a:cs typeface="Calibri" panose="020F0502020204030204" pitchFamily="34" charset="0"/>
              </a:rPr>
              <a:t>in the retail store and processing plant</a:t>
            </a:r>
          </a:p>
          <a:p>
            <a:pPr lvl="1"/>
            <a:r>
              <a:rPr lang="en-US" altLang="en-US" sz="1800" dirty="0">
                <a:latin typeface="Calibri" panose="020F0502020204030204" pitchFamily="34" charset="0"/>
                <a:cs typeface="Calibri" panose="020F0502020204030204" pitchFamily="34" charset="0"/>
              </a:rPr>
              <a:t>Energy savings with approximately 2.53 year simple payback</a:t>
            </a:r>
          </a:p>
          <a:p>
            <a:pPr lvl="1"/>
            <a:r>
              <a:rPr lang="en-US" altLang="en-US" sz="1800" dirty="0">
                <a:latin typeface="Calibri" panose="020F0502020204030204" pitchFamily="34" charset="0"/>
                <a:cs typeface="Calibri" panose="020F0502020204030204" pitchFamily="34" charset="0"/>
              </a:rPr>
              <a:t>Total project cost $24,285, received a $6,071 REAP grant</a:t>
            </a:r>
          </a:p>
        </p:txBody>
      </p:sp>
      <p:sp>
        <p:nvSpPr>
          <p:cNvPr id="56322" name="Title 1">
            <a:extLst>
              <a:ext uri="{FF2B5EF4-FFF2-40B4-BE49-F238E27FC236}">
                <a16:creationId xmlns:a16="http://schemas.microsoft.com/office/drawing/2014/main" id="{8516C0CF-E630-42C3-A44E-4802CA0260F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3200" dirty="0">
                <a:latin typeface="Calibri" panose="020F0502020204030204" pitchFamily="34" charset="0"/>
                <a:cs typeface="Calibri" panose="020F0502020204030204" pitchFamily="34" charset="0"/>
              </a:rPr>
              <a:t>Rural Energy for America Program (REAP)</a:t>
            </a:r>
          </a:p>
        </p:txBody>
      </p:sp>
      <p:pic>
        <p:nvPicPr>
          <p:cNvPr id="56325" name="Picture 2">
            <a:extLst>
              <a:ext uri="{FF2B5EF4-FFF2-40B4-BE49-F238E27FC236}">
                <a16:creationId xmlns:a16="http://schemas.microsoft.com/office/drawing/2014/main" id="{458BFF63-7D26-4B63-8E09-F10ADB4E0E9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59573" y="2079625"/>
            <a:ext cx="2887655" cy="43294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6326" name="Picture 4">
            <a:extLst>
              <a:ext uri="{FF2B5EF4-FFF2-40B4-BE49-F238E27FC236}">
                <a16:creationId xmlns:a16="http://schemas.microsoft.com/office/drawing/2014/main" id="{DAF9869A-5F23-47C2-8D7C-07D660610DE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38900" y="2079625"/>
            <a:ext cx="3820673" cy="43294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Content Placeholder 3">
            <a:extLst>
              <a:ext uri="{FF2B5EF4-FFF2-40B4-BE49-F238E27FC236}">
                <a16:creationId xmlns:a16="http://schemas.microsoft.com/office/drawing/2014/main" id="{0D4333D2-DCD1-4134-AE7D-1097A878AEA3}"/>
              </a:ext>
            </a:extLst>
          </p:cNvPr>
          <p:cNvSpPr>
            <a:spLocks noGrp="1" noChangeArrowheads="1"/>
          </p:cNvSpPr>
          <p:nvPr>
            <p:ph idx="1"/>
          </p:nvPr>
        </p:nvSpPr>
        <p:spPr bwMode="auto">
          <a:xfrm>
            <a:off x="838200" y="1979543"/>
            <a:ext cx="3361660" cy="4741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2400" dirty="0">
                <a:latin typeface="Calibri" panose="020F0502020204030204" pitchFamily="34" charset="0"/>
                <a:cs typeface="Calibri" panose="020F0502020204030204" pitchFamily="34" charset="0"/>
              </a:rPr>
              <a:t>Peabody Market</a:t>
            </a:r>
          </a:p>
          <a:p>
            <a:r>
              <a:rPr lang="en-US" altLang="en-US" sz="2000" dirty="0">
                <a:latin typeface="Calibri" panose="020F0502020204030204" pitchFamily="34" charset="0"/>
                <a:cs typeface="Calibri" panose="020F0502020204030204" pitchFamily="34" charset="0"/>
              </a:rPr>
              <a:t>Replaced inefficient </a:t>
            </a:r>
            <a:r>
              <a:rPr lang="en-US" altLang="en-US" sz="2000" u="sng" dirty="0">
                <a:latin typeface="Calibri" panose="020F0502020204030204" pitchFamily="34" charset="0"/>
                <a:cs typeface="Calibri" panose="020F0502020204030204" pitchFamily="34" charset="0"/>
              </a:rPr>
              <a:t>coolers and refrigerators</a:t>
            </a:r>
            <a:r>
              <a:rPr lang="en-US" altLang="en-US" sz="2000" dirty="0">
                <a:latin typeface="Calibri" panose="020F0502020204030204" pitchFamily="34" charset="0"/>
                <a:cs typeface="Calibri" panose="020F0502020204030204" pitchFamily="34" charset="0"/>
              </a:rPr>
              <a:t> at the Peabody Market</a:t>
            </a:r>
          </a:p>
          <a:p>
            <a:r>
              <a:rPr lang="en-US" altLang="en-US" sz="2000" dirty="0">
                <a:latin typeface="Calibri" panose="020F0502020204030204" pitchFamily="34" charset="0"/>
                <a:cs typeface="Calibri" panose="020F0502020204030204" pitchFamily="34" charset="0"/>
              </a:rPr>
              <a:t>Significant Energy savings</a:t>
            </a:r>
          </a:p>
          <a:p>
            <a:r>
              <a:rPr lang="en-US" altLang="en-US" sz="2000" dirty="0">
                <a:latin typeface="Calibri" panose="020F0502020204030204" pitchFamily="34" charset="0"/>
                <a:cs typeface="Calibri" panose="020F0502020204030204" pitchFamily="34" charset="0"/>
              </a:rPr>
              <a:t>Total project cost was $36,200, received a $9,050 REAP grant</a:t>
            </a:r>
          </a:p>
          <a:p>
            <a:endParaRPr lang="en-US" altLang="en-US" dirty="0">
              <a:latin typeface="Calibri" panose="020F0502020204030204" pitchFamily="34" charset="0"/>
              <a:cs typeface="Calibri" panose="020F0502020204030204" pitchFamily="34" charset="0"/>
            </a:endParaRPr>
          </a:p>
        </p:txBody>
      </p:sp>
      <p:sp>
        <p:nvSpPr>
          <p:cNvPr id="57346" name="Title 1">
            <a:extLst>
              <a:ext uri="{FF2B5EF4-FFF2-40B4-BE49-F238E27FC236}">
                <a16:creationId xmlns:a16="http://schemas.microsoft.com/office/drawing/2014/main" id="{82CB3472-1349-4413-BF98-BE7CC5C5A1F5}"/>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3200" dirty="0">
                <a:latin typeface="Calibri" panose="020F0502020204030204" pitchFamily="34" charset="0"/>
                <a:cs typeface="Calibri" panose="020F0502020204030204" pitchFamily="34" charset="0"/>
              </a:rPr>
              <a:t>Rural Energy for America Program (REAP) </a:t>
            </a:r>
          </a:p>
        </p:txBody>
      </p:sp>
      <p:pic>
        <p:nvPicPr>
          <p:cNvPr id="57349" name="Picture 2">
            <a:extLst>
              <a:ext uri="{FF2B5EF4-FFF2-40B4-BE49-F238E27FC236}">
                <a16:creationId xmlns:a16="http://schemas.microsoft.com/office/drawing/2014/main" id="{8F6023AD-9AD0-461D-93E2-F388137D28E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01480" y="2448445"/>
            <a:ext cx="3459606" cy="2810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7350" name="Picture 4">
            <a:extLst>
              <a:ext uri="{FF2B5EF4-FFF2-40B4-BE49-F238E27FC236}">
                <a16:creationId xmlns:a16="http://schemas.microsoft.com/office/drawing/2014/main" id="{835BB369-6C40-41A2-A62A-9490EC23F86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58670" y="2448444"/>
            <a:ext cx="3669581" cy="28304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5965CF-1C70-405F-8B5F-B4DC7012C394}"/>
              </a:ext>
            </a:extLst>
          </p:cNvPr>
          <p:cNvSpPr>
            <a:spLocks noGrp="1"/>
          </p:cNvSpPr>
          <p:nvPr>
            <p:ph idx="1"/>
          </p:nvPr>
        </p:nvSpPr>
        <p:spPr>
          <a:xfrm>
            <a:off x="838200" y="1979543"/>
            <a:ext cx="4297326" cy="4741931"/>
          </a:xfrm>
        </p:spPr>
        <p:txBody>
          <a:bodyPr/>
          <a:lstStyle/>
          <a:p>
            <a:pPr marL="0" indent="0">
              <a:buNone/>
            </a:pPr>
            <a:r>
              <a:rPr lang="en-US" sz="2400" dirty="0" err="1"/>
              <a:t>Sollo</a:t>
            </a:r>
            <a:r>
              <a:rPr lang="en-US" sz="2400" dirty="0"/>
              <a:t> Vineyard</a:t>
            </a:r>
          </a:p>
          <a:p>
            <a:pPr lvl="1"/>
            <a:r>
              <a:rPr lang="en-US" sz="1800" dirty="0"/>
              <a:t>Whitewater, Kan. </a:t>
            </a:r>
          </a:p>
          <a:p>
            <a:pPr lvl="1"/>
            <a:r>
              <a:rPr lang="en-US" sz="1800" dirty="0"/>
              <a:t>$20,000 REAP grant to purchase and install a 53 kilowatt solar array</a:t>
            </a:r>
          </a:p>
          <a:p>
            <a:pPr lvl="1"/>
            <a:r>
              <a:rPr lang="en-US" sz="1800" dirty="0"/>
              <a:t>The solar energy created will replace 80% of the business’ energy use per year</a:t>
            </a:r>
          </a:p>
        </p:txBody>
      </p:sp>
      <p:sp>
        <p:nvSpPr>
          <p:cNvPr id="2" name="Title 1">
            <a:extLst>
              <a:ext uri="{FF2B5EF4-FFF2-40B4-BE49-F238E27FC236}">
                <a16:creationId xmlns:a16="http://schemas.microsoft.com/office/drawing/2014/main" id="{0D3F7BD3-1700-4321-A8EA-1AEA36B48EA2}"/>
              </a:ext>
            </a:extLst>
          </p:cNvPr>
          <p:cNvSpPr>
            <a:spLocks noGrp="1"/>
          </p:cNvSpPr>
          <p:nvPr>
            <p:ph type="title"/>
          </p:nvPr>
        </p:nvSpPr>
        <p:spPr>
          <a:xfrm>
            <a:off x="838200" y="-381061"/>
            <a:ext cx="10515600" cy="2090500"/>
          </a:xfrm>
        </p:spPr>
        <p:txBody>
          <a:bodyPr>
            <a:normAutofit/>
          </a:bodyPr>
          <a:lstStyle/>
          <a:p>
            <a:r>
              <a:rPr lang="en-US" altLang="en-US" sz="3200" dirty="0">
                <a:latin typeface="Calibri" panose="020F0502020204030204" pitchFamily="34" charset="0"/>
                <a:cs typeface="Calibri" panose="020F0502020204030204" pitchFamily="34" charset="0"/>
              </a:rPr>
              <a:t>Rural Energy for America Program (REAP)</a:t>
            </a:r>
            <a:endParaRPr lang="en-US" sz="3200" dirty="0"/>
          </a:p>
        </p:txBody>
      </p:sp>
      <p:pic>
        <p:nvPicPr>
          <p:cNvPr id="4" name="Picture 3">
            <a:extLst>
              <a:ext uri="{FF2B5EF4-FFF2-40B4-BE49-F238E27FC236}">
                <a16:creationId xmlns:a16="http://schemas.microsoft.com/office/drawing/2014/main" id="{4E015223-CED3-4BC0-ADC7-C580F53CBC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70851" y="2490926"/>
            <a:ext cx="5682950" cy="3558999"/>
          </a:xfrm>
          <a:prstGeom prst="rect">
            <a:avLst/>
          </a:prstGeom>
        </p:spPr>
      </p:pic>
    </p:spTree>
    <p:extLst>
      <p:ext uri="{BB962C8B-B14F-4D97-AF65-F5344CB8AC3E}">
        <p14:creationId xmlns:p14="http://schemas.microsoft.com/office/powerpoint/2010/main" val="168066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E220F-CD0F-4710-A669-9BC8A79B21CD}"/>
              </a:ext>
            </a:extLst>
          </p:cNvPr>
          <p:cNvSpPr>
            <a:spLocks noGrp="1"/>
          </p:cNvSpPr>
          <p:nvPr>
            <p:ph type="title"/>
          </p:nvPr>
        </p:nvSpPr>
        <p:spPr>
          <a:xfrm>
            <a:off x="838200" y="1"/>
            <a:ext cx="10515600" cy="1446028"/>
          </a:xfrm>
        </p:spPr>
        <p:txBody>
          <a:bodyPr/>
          <a:lstStyle/>
          <a:p>
            <a:r>
              <a:rPr lang="en-US" dirty="0">
                <a:latin typeface="+mn-lt"/>
              </a:rPr>
              <a:t>USDA Rural Development  (in Kansas)</a:t>
            </a:r>
          </a:p>
        </p:txBody>
      </p:sp>
      <p:sp>
        <p:nvSpPr>
          <p:cNvPr id="3" name="Content Placeholder 2">
            <a:extLst>
              <a:ext uri="{FF2B5EF4-FFF2-40B4-BE49-F238E27FC236}">
                <a16:creationId xmlns:a16="http://schemas.microsoft.com/office/drawing/2014/main" id="{FBA7C637-7557-4C03-94FB-967E9067DC3A}"/>
              </a:ext>
            </a:extLst>
          </p:cNvPr>
          <p:cNvSpPr>
            <a:spLocks noGrp="1"/>
          </p:cNvSpPr>
          <p:nvPr>
            <p:ph idx="1"/>
          </p:nvPr>
        </p:nvSpPr>
        <p:spPr>
          <a:xfrm>
            <a:off x="838200" y="2414427"/>
            <a:ext cx="10515600" cy="4307048"/>
          </a:xfrm>
        </p:spPr>
        <p:txBody>
          <a:bodyPr/>
          <a:lstStyle/>
          <a:p>
            <a:r>
              <a:rPr lang="en-US" dirty="0"/>
              <a:t>4 USDA Rural Development (RD) Offices in Kansas  </a:t>
            </a:r>
          </a:p>
          <a:p>
            <a:pPr marL="0" indent="0">
              <a:buNone/>
            </a:pPr>
            <a:r>
              <a:rPr lang="en-US" dirty="0"/>
              <a:t>           Topeka, KS     </a:t>
            </a:r>
            <a:r>
              <a:rPr lang="en-US" sz="2000" dirty="0"/>
              <a:t>(State Office)</a:t>
            </a:r>
          </a:p>
          <a:p>
            <a:pPr marL="0" indent="0">
              <a:buNone/>
            </a:pPr>
            <a:r>
              <a:rPr lang="en-US" dirty="0"/>
              <a:t>	Hays, KS        </a:t>
            </a:r>
            <a:r>
              <a:rPr lang="en-US" sz="2000" dirty="0"/>
              <a:t>(Area Office)</a:t>
            </a:r>
          </a:p>
          <a:p>
            <a:pPr marL="0" indent="0">
              <a:buNone/>
            </a:pPr>
            <a:r>
              <a:rPr lang="en-US" dirty="0"/>
              <a:t>	Iola, KS          </a:t>
            </a:r>
            <a:r>
              <a:rPr lang="en-US" sz="2000" dirty="0"/>
              <a:t>(Area Office)</a:t>
            </a:r>
          </a:p>
          <a:p>
            <a:pPr marL="0" indent="0">
              <a:buNone/>
            </a:pPr>
            <a:r>
              <a:rPr lang="en-US" dirty="0"/>
              <a:t>	Newton, KS    </a:t>
            </a:r>
            <a:r>
              <a:rPr lang="en-US" sz="2000" dirty="0"/>
              <a:t>(Area Office)</a:t>
            </a:r>
          </a:p>
          <a:p>
            <a:pPr marL="457200" lvl="1" indent="0">
              <a:buNone/>
            </a:pPr>
            <a:endParaRPr lang="en-US" dirty="0"/>
          </a:p>
        </p:txBody>
      </p:sp>
    </p:spTree>
    <p:extLst>
      <p:ext uri="{BB962C8B-B14F-4D97-AF65-F5344CB8AC3E}">
        <p14:creationId xmlns:p14="http://schemas.microsoft.com/office/powerpoint/2010/main" val="466549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8141F604-F6C4-4B64-84AD-56A7C5C42C2A}"/>
              </a:ext>
            </a:extLst>
          </p:cNvPr>
          <p:cNvSpPr>
            <a:spLocks noGrp="1"/>
          </p:cNvSpPr>
          <p:nvPr>
            <p:ph type="title"/>
          </p:nvPr>
        </p:nvSpPr>
        <p:spPr>
          <a:xfrm>
            <a:off x="838200" y="188704"/>
            <a:ext cx="10515600" cy="1069502"/>
          </a:xfrm>
        </p:spPr>
        <p:txBody>
          <a:bodyPr>
            <a:normAutofit/>
          </a:bodyPr>
          <a:lstStyle/>
          <a:p>
            <a:r>
              <a:rPr lang="en-US" altLang="en-US" dirty="0">
                <a:latin typeface="Calibri" panose="020F0502020204030204" pitchFamily="34" charset="0"/>
                <a:cs typeface="Calibri" panose="020F0502020204030204" pitchFamily="34" charset="0"/>
              </a:rPr>
              <a:t>USDA </a:t>
            </a:r>
            <a:r>
              <a:rPr lang="en-US" altLang="en-US" u="sng" dirty="0">
                <a:latin typeface="Calibri" panose="020F0502020204030204" pitchFamily="34" charset="0"/>
                <a:cs typeface="Calibri" panose="020F0502020204030204" pitchFamily="34" charset="0"/>
              </a:rPr>
              <a:t>Business Programs</a:t>
            </a:r>
            <a:r>
              <a:rPr lang="en-US" altLang="en-US" dirty="0">
                <a:latin typeface="Calibri" panose="020F0502020204030204" pitchFamily="34" charset="0"/>
                <a:cs typeface="Calibri" panose="020F0502020204030204" pitchFamily="34" charset="0"/>
              </a:rPr>
              <a:t> Staff (in Kansas)</a:t>
            </a:r>
            <a:endParaRPr lang="en-US" dirty="0"/>
          </a:p>
        </p:txBody>
      </p:sp>
      <p:graphicFrame>
        <p:nvGraphicFramePr>
          <p:cNvPr id="2" name="Table 1">
            <a:extLst>
              <a:ext uri="{FF2B5EF4-FFF2-40B4-BE49-F238E27FC236}">
                <a16:creationId xmlns:a16="http://schemas.microsoft.com/office/drawing/2014/main" id="{6B62DF30-0F56-4067-A168-F3F1222E377D}"/>
              </a:ext>
            </a:extLst>
          </p:cNvPr>
          <p:cNvGraphicFramePr>
            <a:graphicFrameLocks noGrp="1"/>
          </p:cNvGraphicFramePr>
          <p:nvPr>
            <p:extLst>
              <p:ext uri="{D42A27DB-BD31-4B8C-83A1-F6EECF244321}">
                <p14:modId xmlns:p14="http://schemas.microsoft.com/office/powerpoint/2010/main" val="2385898711"/>
              </p:ext>
            </p:extLst>
          </p:nvPr>
        </p:nvGraphicFramePr>
        <p:xfrm>
          <a:off x="331460" y="4222024"/>
          <a:ext cx="11601461" cy="2377440"/>
        </p:xfrm>
        <a:graphic>
          <a:graphicData uri="http://schemas.openxmlformats.org/drawingml/2006/table">
            <a:tbl>
              <a:tblPr firstRow="1" bandRow="1">
                <a:tableStyleId>{5C22544A-7EE6-4342-B048-85BDC9FD1C3A}</a:tableStyleId>
              </a:tblPr>
              <a:tblGrid>
                <a:gridCol w="2192284">
                  <a:extLst>
                    <a:ext uri="{9D8B030D-6E8A-4147-A177-3AD203B41FA5}">
                      <a16:colId xmlns:a16="http://schemas.microsoft.com/office/drawing/2014/main" val="2258596766"/>
                    </a:ext>
                  </a:extLst>
                </a:gridCol>
                <a:gridCol w="2560320">
                  <a:extLst>
                    <a:ext uri="{9D8B030D-6E8A-4147-A177-3AD203B41FA5}">
                      <a16:colId xmlns:a16="http://schemas.microsoft.com/office/drawing/2014/main" val="577176789"/>
                    </a:ext>
                  </a:extLst>
                </a:gridCol>
                <a:gridCol w="2386584">
                  <a:extLst>
                    <a:ext uri="{9D8B030D-6E8A-4147-A177-3AD203B41FA5}">
                      <a16:colId xmlns:a16="http://schemas.microsoft.com/office/drawing/2014/main" val="4143562559"/>
                    </a:ext>
                  </a:extLst>
                </a:gridCol>
                <a:gridCol w="2286000">
                  <a:extLst>
                    <a:ext uri="{9D8B030D-6E8A-4147-A177-3AD203B41FA5}">
                      <a16:colId xmlns:a16="http://schemas.microsoft.com/office/drawing/2014/main" val="819396985"/>
                    </a:ext>
                  </a:extLst>
                </a:gridCol>
                <a:gridCol w="2176273">
                  <a:extLst>
                    <a:ext uri="{9D8B030D-6E8A-4147-A177-3AD203B41FA5}">
                      <a16:colId xmlns:a16="http://schemas.microsoft.com/office/drawing/2014/main" val="3691534460"/>
                    </a:ext>
                  </a:extLst>
                </a:gridCol>
              </a:tblGrid>
              <a:tr h="358035">
                <a:tc gridSpan="5">
                  <a:txBody>
                    <a:bodyPr/>
                    <a:lstStyle/>
                    <a:p>
                      <a:endParaRPr lang="en-US" dirty="0">
                        <a:highlight>
                          <a:srgbClr val="13264C"/>
                        </a:highlight>
                      </a:endParaRPr>
                    </a:p>
                  </a:txBody>
                  <a:tcPr>
                    <a:solidFill>
                      <a:srgbClr val="16254C"/>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highlight>
                          <a:srgbClr val="13264C"/>
                        </a:highlight>
                      </a:endParaRPr>
                    </a:p>
                  </a:txBody>
                  <a:tcPr>
                    <a:solidFill>
                      <a:srgbClr val="16254C"/>
                    </a:solidFill>
                  </a:tcPr>
                </a:tc>
                <a:extLst>
                  <a:ext uri="{0D108BD9-81ED-4DB2-BD59-A6C34878D82A}">
                    <a16:rowId xmlns:a16="http://schemas.microsoft.com/office/drawing/2014/main" val="821047079"/>
                  </a:ext>
                </a:extLst>
              </a:tr>
              <a:tr h="1908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Calibri" panose="020F0502020204030204" pitchFamily="34" charset="0"/>
                          <a:cs typeface="Calibri" panose="020F0502020204030204" pitchFamily="34" charset="0"/>
                        </a:rPr>
                        <a:t>Nancy Pletcher</a:t>
                      </a:r>
                      <a:r>
                        <a:rPr lang="en-US" altLang="en-US" dirty="0">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Calibri" panose="020F0502020204030204" pitchFamily="34" charset="0"/>
                          <a:cs typeface="Calibri" panose="020F0502020204030204" pitchFamily="34" charset="0"/>
                        </a:rPr>
                        <a:t>Business Programs Specialist</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Topeka State Office</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(785) 271-2733 </a:t>
                      </a:r>
                      <a:r>
                        <a:rPr lang="en-US" altLang="en-US" sz="1500" dirty="0">
                          <a:latin typeface="Calibri" panose="020F0502020204030204" pitchFamily="34" charset="0"/>
                          <a:cs typeface="Calibri" panose="020F0502020204030204" pitchFamily="34" charset="0"/>
                          <a:hlinkClick r:id="rId3"/>
                        </a:rPr>
                        <a:t>nancy.pletcher@usda.gov</a:t>
                      </a:r>
                      <a:endParaRPr lang="en-US" altLang="en-US" sz="1500" dirty="0">
                        <a:latin typeface="Calibri" panose="020F0502020204030204" pitchFamily="34" charset="0"/>
                        <a:cs typeface="Calibri" panose="020F0502020204030204" pitchFamily="34" charset="0"/>
                      </a:endParaRPr>
                    </a:p>
                    <a:p>
                      <a:endParaRPr lang="en-US" dirty="0"/>
                    </a:p>
                  </a:txBody>
                  <a:tcPr>
                    <a:solidFill>
                      <a:schemeClr val="bg1">
                        <a:lumMod val="85000"/>
                      </a:schemeClr>
                    </a:solidFill>
                  </a:tcPr>
                </a:tc>
                <a:tc>
                  <a:txBody>
                    <a:bodyPr/>
                    <a:lstStyle/>
                    <a:p>
                      <a:r>
                        <a:rPr lang="en-US" sz="1800" b="1" kern="1200" dirty="0">
                          <a:solidFill>
                            <a:schemeClr val="dk1"/>
                          </a:solidFill>
                          <a:effectLst/>
                          <a:latin typeface="Calibri" panose="020F0502020204030204" pitchFamily="34" charset="0"/>
                          <a:ea typeface="+mn-ea"/>
                          <a:cs typeface="Calibri" panose="020F0502020204030204" pitchFamily="34" charset="0"/>
                        </a:rPr>
                        <a:t>Jennifer Yarbrough</a:t>
                      </a:r>
                    </a:p>
                    <a:p>
                      <a:r>
                        <a:rPr lang="en-US" sz="1800" kern="1200" dirty="0">
                          <a:solidFill>
                            <a:schemeClr val="dk1"/>
                          </a:solidFill>
                          <a:effectLst/>
                          <a:latin typeface="Calibri" panose="020F0502020204030204" pitchFamily="34" charset="0"/>
                          <a:ea typeface="+mn-ea"/>
                          <a:cs typeface="Calibri" panose="020F0502020204030204" pitchFamily="34" charset="0"/>
                        </a:rPr>
                        <a:t>Business Program Specialist</a:t>
                      </a:r>
                    </a:p>
                    <a:p>
                      <a:r>
                        <a:rPr lang="en-US" sz="1800" kern="1200" dirty="0">
                          <a:solidFill>
                            <a:schemeClr val="dk1"/>
                          </a:solidFill>
                          <a:effectLst/>
                          <a:latin typeface="Calibri" panose="020F0502020204030204" pitchFamily="34" charset="0"/>
                          <a:ea typeface="+mn-ea"/>
                          <a:cs typeface="Calibri" panose="020F0502020204030204" pitchFamily="34" charset="0"/>
                        </a:rPr>
                        <a:t>Topeka State Office</a:t>
                      </a:r>
                    </a:p>
                    <a:p>
                      <a:r>
                        <a:rPr lang="en-US" sz="1800" kern="1200" dirty="0">
                          <a:solidFill>
                            <a:schemeClr val="dk1"/>
                          </a:solidFill>
                          <a:effectLst/>
                          <a:latin typeface="Calibri" panose="020F0502020204030204" pitchFamily="34" charset="0"/>
                          <a:ea typeface="+mn-ea"/>
                          <a:cs typeface="Calibri" panose="020F0502020204030204" pitchFamily="34" charset="0"/>
                        </a:rPr>
                        <a:t>(785) 271-2727</a:t>
                      </a:r>
                    </a:p>
                    <a:p>
                      <a:r>
                        <a:rPr lang="en-US" sz="1500" u="sng" kern="1200" dirty="0">
                          <a:solidFill>
                            <a:srgbClr val="0070C0"/>
                          </a:solidFill>
                          <a:effectLst/>
                          <a:latin typeface="Calibri" panose="020F0502020204030204" pitchFamily="34" charset="0"/>
                          <a:ea typeface="+mn-ea"/>
                          <a:cs typeface="Calibri" panose="020F0502020204030204" pitchFamily="34" charset="0"/>
                          <a:hlinkClick r:id="rId4"/>
                        </a:rPr>
                        <a:t>jennifer.yarbrough@usda.gov</a:t>
                      </a:r>
                      <a:r>
                        <a:rPr lang="en-US" sz="1800" kern="1200" dirty="0">
                          <a:solidFill>
                            <a:schemeClr val="dk1"/>
                          </a:solidFill>
                          <a:effectLst/>
                          <a:latin typeface="+mn-lt"/>
                          <a:ea typeface="+mn-ea"/>
                          <a:cs typeface="+mn-cs"/>
                        </a:rPr>
                        <a:t> </a:t>
                      </a:r>
                    </a:p>
                    <a:p>
                      <a:endParaRPr lang="en-US" dirty="0"/>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Calibri" panose="020F0502020204030204" pitchFamily="34" charset="0"/>
                          <a:cs typeface="Calibri" panose="020F0502020204030204" pitchFamily="34" charset="0"/>
                        </a:rPr>
                        <a:t>Doug Bruggeman </a:t>
                      </a:r>
                      <a:r>
                        <a:rPr lang="en-US" altLang="en-US" dirty="0">
                          <a:latin typeface="Calibri" panose="020F0502020204030204" pitchFamily="34" charset="0"/>
                          <a:cs typeface="Calibri" panose="020F0502020204030204" pitchFamily="34" charset="0"/>
                        </a:rPr>
                        <a:t>Business Programs Specialist</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Hays Area Office</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(785) 628-3081 </a:t>
                      </a:r>
                      <a:r>
                        <a:rPr lang="en-US" altLang="en-US" sz="1500" dirty="0">
                          <a:latin typeface="Calibri" panose="020F0502020204030204" pitchFamily="34" charset="0"/>
                          <a:cs typeface="Calibri" panose="020F0502020204030204" pitchFamily="34" charset="0"/>
                          <a:hlinkClick r:id="rId5"/>
                        </a:rPr>
                        <a:t>doug.bruggeman@usda.gov</a:t>
                      </a:r>
                      <a:endParaRPr lang="en-US" altLang="en-US" sz="1500" dirty="0">
                        <a:latin typeface="Calibri" panose="020F0502020204030204" pitchFamily="34" charset="0"/>
                        <a:cs typeface="Calibri" panose="020F0502020204030204" pitchFamily="34" charset="0"/>
                      </a:endParaRPr>
                    </a:p>
                    <a:p>
                      <a:endParaRPr lang="en-US" dirty="0"/>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Calibri" panose="020F0502020204030204" pitchFamily="34" charset="0"/>
                          <a:cs typeface="Calibri" panose="020F0502020204030204" pitchFamily="34" charset="0"/>
                        </a:rPr>
                        <a:t>Travis Snider</a:t>
                      </a:r>
                      <a:r>
                        <a:rPr lang="en-US" altLang="en-US" dirty="0">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Calibri" panose="020F0502020204030204" pitchFamily="34" charset="0"/>
                          <a:cs typeface="Calibri" panose="020F0502020204030204" pitchFamily="34" charset="0"/>
                        </a:rPr>
                        <a:t>Business Programs Specialist</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Newton Area Office</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(316) 282-3477  </a:t>
                      </a:r>
                      <a:r>
                        <a:rPr lang="en-US" altLang="en-US" sz="1500" dirty="0">
                          <a:latin typeface="Calibri" panose="020F0502020204030204" pitchFamily="34" charset="0"/>
                          <a:cs typeface="Calibri" panose="020F0502020204030204" pitchFamily="34" charset="0"/>
                          <a:hlinkClick r:id="rId6"/>
                        </a:rPr>
                        <a:t>travis.snider@usda.gov</a:t>
                      </a:r>
                      <a:endParaRPr lang="en-US" altLang="en-US" sz="1500" dirty="0">
                        <a:latin typeface="Calibri" panose="020F0502020204030204" pitchFamily="34" charset="0"/>
                        <a:cs typeface="Calibri" panose="020F0502020204030204" pitchFamily="34" charset="0"/>
                      </a:endParaRPr>
                    </a:p>
                    <a:p>
                      <a:endParaRPr lang="en-US" dirty="0"/>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William Fritz</a:t>
                      </a:r>
                      <a:r>
                        <a:rPr lang="en-US" altLang="en-US" dirty="0">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Calibri" panose="020F0502020204030204" pitchFamily="34" charset="0"/>
                          <a:cs typeface="Calibri" panose="020F0502020204030204" pitchFamily="34" charset="0"/>
                        </a:rPr>
                        <a:t>Business Programs Specialist</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Iola Area Office</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a:t>
                      </a:r>
                      <a:r>
                        <a:rPr lang="en-US" sz="1800" kern="1200" dirty="0">
                          <a:solidFill>
                            <a:schemeClr val="dk1"/>
                          </a:solidFill>
                          <a:effectLst/>
                          <a:latin typeface="+mn-lt"/>
                          <a:ea typeface="+mn-ea"/>
                          <a:cs typeface="+mn-cs"/>
                        </a:rPr>
                        <a:t>620) 380-3112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Calibri" panose="020F0502020204030204" pitchFamily="34" charset="0"/>
                          <a:cs typeface="Calibri" panose="020F0502020204030204" pitchFamily="34" charset="0"/>
                        </a:rPr>
                        <a:t> </a:t>
                      </a:r>
                      <a:r>
                        <a:rPr lang="en-US" sz="1500" u="sng" kern="1200" dirty="0">
                          <a:solidFill>
                            <a:schemeClr val="dk1"/>
                          </a:solidFill>
                          <a:effectLst/>
                          <a:latin typeface="+mn-lt"/>
                          <a:ea typeface="+mn-ea"/>
                          <a:cs typeface="+mn-cs"/>
                          <a:hlinkClick r:id="rId7"/>
                        </a:rPr>
                        <a:t>William.fritz@usda.gov</a:t>
                      </a:r>
                      <a:endParaRPr lang="en-US" sz="1500" dirty="0"/>
                    </a:p>
                  </a:txBody>
                  <a:tcPr>
                    <a:solidFill>
                      <a:schemeClr val="bg1">
                        <a:lumMod val="85000"/>
                      </a:schemeClr>
                    </a:solidFill>
                  </a:tcPr>
                </a:tc>
                <a:extLst>
                  <a:ext uri="{0D108BD9-81ED-4DB2-BD59-A6C34878D82A}">
                    <a16:rowId xmlns:a16="http://schemas.microsoft.com/office/drawing/2014/main" val="1088334783"/>
                  </a:ext>
                </a:extLst>
              </a:tr>
            </a:tbl>
          </a:graphicData>
        </a:graphic>
      </p:graphicFrame>
      <p:graphicFrame>
        <p:nvGraphicFramePr>
          <p:cNvPr id="6" name="Table 5">
            <a:extLst>
              <a:ext uri="{FF2B5EF4-FFF2-40B4-BE49-F238E27FC236}">
                <a16:creationId xmlns:a16="http://schemas.microsoft.com/office/drawing/2014/main" id="{693B5B65-397C-4724-A5D5-E7B15BC6ED78}"/>
              </a:ext>
            </a:extLst>
          </p:cNvPr>
          <p:cNvGraphicFramePr>
            <a:graphicFrameLocks noGrp="1"/>
          </p:cNvGraphicFramePr>
          <p:nvPr>
            <p:extLst>
              <p:ext uri="{D42A27DB-BD31-4B8C-83A1-F6EECF244321}">
                <p14:modId xmlns:p14="http://schemas.microsoft.com/office/powerpoint/2010/main" val="3712571431"/>
              </p:ext>
            </p:extLst>
          </p:nvPr>
        </p:nvGraphicFramePr>
        <p:xfrm>
          <a:off x="331460" y="1968480"/>
          <a:ext cx="4752604" cy="2057400"/>
        </p:xfrm>
        <a:graphic>
          <a:graphicData uri="http://schemas.openxmlformats.org/drawingml/2006/table">
            <a:tbl>
              <a:tblPr firstRow="1" bandRow="1">
                <a:tableStyleId>{5C22544A-7EE6-4342-B048-85BDC9FD1C3A}</a:tableStyleId>
              </a:tblPr>
              <a:tblGrid>
                <a:gridCol w="4752604">
                  <a:extLst>
                    <a:ext uri="{9D8B030D-6E8A-4147-A177-3AD203B41FA5}">
                      <a16:colId xmlns:a16="http://schemas.microsoft.com/office/drawing/2014/main" val="2258596766"/>
                    </a:ext>
                  </a:extLst>
                </a:gridCol>
              </a:tblGrid>
              <a:tr h="314302">
                <a:tc>
                  <a:txBody>
                    <a:bodyPr/>
                    <a:lstStyle/>
                    <a:p>
                      <a:endParaRPr lang="en-US" dirty="0">
                        <a:highlight>
                          <a:srgbClr val="13264C"/>
                        </a:highlight>
                      </a:endParaRPr>
                    </a:p>
                  </a:txBody>
                  <a:tcPr>
                    <a:solidFill>
                      <a:srgbClr val="16254C"/>
                    </a:solidFill>
                  </a:tcPr>
                </a:tc>
                <a:extLst>
                  <a:ext uri="{0D108BD9-81ED-4DB2-BD59-A6C34878D82A}">
                    <a16:rowId xmlns:a16="http://schemas.microsoft.com/office/drawing/2014/main" val="821047079"/>
                  </a:ext>
                </a:extLst>
              </a:tr>
              <a:tr h="1257206">
                <a:tc>
                  <a:txBody>
                    <a:bodyPr/>
                    <a:lstStyle/>
                    <a:p>
                      <a:pPr lvl="0">
                        <a:defRPr/>
                      </a:pPr>
                      <a:r>
                        <a:rPr lang="en-US" altLang="en-US" b="1" dirty="0">
                          <a:latin typeface="Calibri" panose="020F0502020204030204" pitchFamily="34" charset="0"/>
                          <a:cs typeface="Calibri" panose="020F0502020204030204" pitchFamily="34" charset="0"/>
                        </a:rPr>
                        <a:t>David Kramer</a:t>
                      </a:r>
                      <a:r>
                        <a:rPr lang="en-US" altLang="en-US" dirty="0">
                          <a:latin typeface="Calibri" panose="020F0502020204030204" pitchFamily="34" charset="0"/>
                          <a:cs typeface="Calibri" panose="020F0502020204030204" pitchFamily="34" charset="0"/>
                        </a:rPr>
                        <a:t> </a:t>
                      </a:r>
                    </a:p>
                    <a:p>
                      <a:pPr lvl="0">
                        <a:defRPr/>
                      </a:pPr>
                      <a:r>
                        <a:rPr lang="en-US" altLang="en-US" b="1" dirty="0">
                          <a:latin typeface="Calibri" panose="020F0502020204030204" pitchFamily="34" charset="0"/>
                          <a:cs typeface="Calibri" panose="020F0502020204030204" pitchFamily="34" charset="0"/>
                        </a:rPr>
                        <a:t>Business Programs Director</a:t>
                      </a:r>
                      <a:br>
                        <a:rPr lang="en-US" altLang="en-US" b="1"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Topeka State Office</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(785) 271-2736 </a:t>
                      </a:r>
                    </a:p>
                    <a:p>
                      <a:pPr lvl="0">
                        <a:defRPr/>
                      </a:pPr>
                      <a:r>
                        <a:rPr lang="en-US" altLang="en-US" sz="1500" dirty="0">
                          <a:latin typeface="Calibri" panose="020F0502020204030204" pitchFamily="34" charset="0"/>
                          <a:cs typeface="Calibri" panose="020F0502020204030204" pitchFamily="34" charset="0"/>
                          <a:hlinkClick r:id="rId8"/>
                        </a:rPr>
                        <a:t>david.kramer@usda.gov</a:t>
                      </a:r>
                      <a:endParaRPr lang="en-US" altLang="en-US" sz="1500" dirty="0">
                        <a:latin typeface="Calibri" panose="020F0502020204030204" pitchFamily="34" charset="0"/>
                        <a:cs typeface="Calibri" panose="020F0502020204030204" pitchFamily="34" charset="0"/>
                      </a:endParaRPr>
                    </a:p>
                    <a:p>
                      <a:endParaRPr lang="en-US" dirty="0"/>
                    </a:p>
                  </a:txBody>
                  <a:tcPr>
                    <a:solidFill>
                      <a:schemeClr val="bg1">
                        <a:lumMod val="85000"/>
                      </a:schemeClr>
                    </a:solidFill>
                  </a:tcPr>
                </a:tc>
                <a:extLst>
                  <a:ext uri="{0D108BD9-81ED-4DB2-BD59-A6C34878D82A}">
                    <a16:rowId xmlns:a16="http://schemas.microsoft.com/office/drawing/2014/main" val="1088334783"/>
                  </a:ext>
                </a:extLst>
              </a:tr>
            </a:tbl>
          </a:graphicData>
        </a:graphic>
      </p:graphicFrame>
    </p:spTree>
    <p:extLst>
      <p:ext uri="{BB962C8B-B14F-4D97-AF65-F5344CB8AC3E}">
        <p14:creationId xmlns:p14="http://schemas.microsoft.com/office/powerpoint/2010/main" val="402668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8141F604-F6C4-4B64-84AD-56A7C5C42C2A}"/>
              </a:ext>
            </a:extLst>
          </p:cNvPr>
          <p:cNvSpPr>
            <a:spLocks noGrp="1"/>
          </p:cNvSpPr>
          <p:nvPr>
            <p:ph type="title"/>
          </p:nvPr>
        </p:nvSpPr>
        <p:spPr>
          <a:xfrm>
            <a:off x="838200" y="188704"/>
            <a:ext cx="10515600" cy="1069502"/>
          </a:xfrm>
        </p:spPr>
        <p:txBody>
          <a:bodyPr>
            <a:normAutofit/>
          </a:bodyPr>
          <a:lstStyle/>
          <a:p>
            <a:r>
              <a:rPr lang="en-US" altLang="en-US" dirty="0">
                <a:latin typeface="Calibri" panose="020F0502020204030204" pitchFamily="34" charset="0"/>
                <a:cs typeface="Calibri" panose="020F0502020204030204" pitchFamily="34" charset="0"/>
              </a:rPr>
              <a:t>USDA RD </a:t>
            </a:r>
            <a:r>
              <a:rPr lang="en-US" altLang="en-US" u="sng" dirty="0">
                <a:latin typeface="Calibri" panose="020F0502020204030204" pitchFamily="34" charset="0"/>
                <a:cs typeface="Calibri" panose="020F0502020204030204" pitchFamily="34" charset="0"/>
              </a:rPr>
              <a:t>Business Programs</a:t>
            </a:r>
            <a:r>
              <a:rPr lang="en-US" altLang="en-US" dirty="0">
                <a:latin typeface="Calibri" panose="020F0502020204030204" pitchFamily="34" charset="0"/>
                <a:cs typeface="Calibri" panose="020F0502020204030204" pitchFamily="34" charset="0"/>
              </a:rPr>
              <a:t> Staff  (in Kansas)</a:t>
            </a:r>
            <a:endParaRPr lang="en-US" dirty="0"/>
          </a:p>
        </p:txBody>
      </p:sp>
      <p:graphicFrame>
        <p:nvGraphicFramePr>
          <p:cNvPr id="2" name="Table 1">
            <a:extLst>
              <a:ext uri="{FF2B5EF4-FFF2-40B4-BE49-F238E27FC236}">
                <a16:creationId xmlns:a16="http://schemas.microsoft.com/office/drawing/2014/main" id="{6B62DF30-0F56-4067-A168-F3F1222E377D}"/>
              </a:ext>
            </a:extLst>
          </p:cNvPr>
          <p:cNvGraphicFramePr>
            <a:graphicFrameLocks noGrp="1"/>
          </p:cNvGraphicFramePr>
          <p:nvPr/>
        </p:nvGraphicFramePr>
        <p:xfrm>
          <a:off x="331460" y="4222024"/>
          <a:ext cx="11601461" cy="2377440"/>
        </p:xfrm>
        <a:graphic>
          <a:graphicData uri="http://schemas.openxmlformats.org/drawingml/2006/table">
            <a:tbl>
              <a:tblPr firstRow="1" bandRow="1">
                <a:tableStyleId>{5C22544A-7EE6-4342-B048-85BDC9FD1C3A}</a:tableStyleId>
              </a:tblPr>
              <a:tblGrid>
                <a:gridCol w="2192284">
                  <a:extLst>
                    <a:ext uri="{9D8B030D-6E8A-4147-A177-3AD203B41FA5}">
                      <a16:colId xmlns:a16="http://schemas.microsoft.com/office/drawing/2014/main" val="2258596766"/>
                    </a:ext>
                  </a:extLst>
                </a:gridCol>
                <a:gridCol w="2560320">
                  <a:extLst>
                    <a:ext uri="{9D8B030D-6E8A-4147-A177-3AD203B41FA5}">
                      <a16:colId xmlns:a16="http://schemas.microsoft.com/office/drawing/2014/main" val="577176789"/>
                    </a:ext>
                  </a:extLst>
                </a:gridCol>
                <a:gridCol w="2386584">
                  <a:extLst>
                    <a:ext uri="{9D8B030D-6E8A-4147-A177-3AD203B41FA5}">
                      <a16:colId xmlns:a16="http://schemas.microsoft.com/office/drawing/2014/main" val="4143562559"/>
                    </a:ext>
                  </a:extLst>
                </a:gridCol>
                <a:gridCol w="2286000">
                  <a:extLst>
                    <a:ext uri="{9D8B030D-6E8A-4147-A177-3AD203B41FA5}">
                      <a16:colId xmlns:a16="http://schemas.microsoft.com/office/drawing/2014/main" val="819396985"/>
                    </a:ext>
                  </a:extLst>
                </a:gridCol>
                <a:gridCol w="2176273">
                  <a:extLst>
                    <a:ext uri="{9D8B030D-6E8A-4147-A177-3AD203B41FA5}">
                      <a16:colId xmlns:a16="http://schemas.microsoft.com/office/drawing/2014/main" val="3691534460"/>
                    </a:ext>
                  </a:extLst>
                </a:gridCol>
              </a:tblGrid>
              <a:tr h="358035">
                <a:tc gridSpan="5">
                  <a:txBody>
                    <a:bodyPr/>
                    <a:lstStyle/>
                    <a:p>
                      <a:endParaRPr lang="en-US" dirty="0">
                        <a:highlight>
                          <a:srgbClr val="13264C"/>
                        </a:highlight>
                      </a:endParaRPr>
                    </a:p>
                  </a:txBody>
                  <a:tcPr>
                    <a:solidFill>
                      <a:srgbClr val="16254C"/>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highlight>
                          <a:srgbClr val="13264C"/>
                        </a:highlight>
                      </a:endParaRPr>
                    </a:p>
                  </a:txBody>
                  <a:tcPr>
                    <a:solidFill>
                      <a:srgbClr val="16254C"/>
                    </a:solidFill>
                  </a:tcPr>
                </a:tc>
                <a:extLst>
                  <a:ext uri="{0D108BD9-81ED-4DB2-BD59-A6C34878D82A}">
                    <a16:rowId xmlns:a16="http://schemas.microsoft.com/office/drawing/2014/main" val="821047079"/>
                  </a:ext>
                </a:extLst>
              </a:tr>
              <a:tr h="1908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Calibri" panose="020F0502020204030204" pitchFamily="34" charset="0"/>
                          <a:cs typeface="Calibri" panose="020F0502020204030204" pitchFamily="34" charset="0"/>
                        </a:rPr>
                        <a:t>Nancy Pletcher</a:t>
                      </a:r>
                      <a:r>
                        <a:rPr lang="en-US" altLang="en-US" dirty="0">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Calibri" panose="020F0502020204030204" pitchFamily="34" charset="0"/>
                          <a:cs typeface="Calibri" panose="020F0502020204030204" pitchFamily="34" charset="0"/>
                        </a:rPr>
                        <a:t>Business Programs Specialist</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Topeka State Office</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(785) 271-2733 </a:t>
                      </a:r>
                      <a:r>
                        <a:rPr lang="en-US" altLang="en-US" sz="1500" dirty="0">
                          <a:latin typeface="Calibri" panose="020F0502020204030204" pitchFamily="34" charset="0"/>
                          <a:cs typeface="Calibri" panose="020F0502020204030204" pitchFamily="34" charset="0"/>
                          <a:hlinkClick r:id="rId3"/>
                        </a:rPr>
                        <a:t>nancy.pletcher@usda.gov</a:t>
                      </a:r>
                      <a:endParaRPr lang="en-US" altLang="en-US" sz="1500" dirty="0">
                        <a:latin typeface="Calibri" panose="020F0502020204030204" pitchFamily="34" charset="0"/>
                        <a:cs typeface="Calibri" panose="020F0502020204030204" pitchFamily="34" charset="0"/>
                      </a:endParaRPr>
                    </a:p>
                    <a:p>
                      <a:endParaRPr lang="en-US" dirty="0"/>
                    </a:p>
                  </a:txBody>
                  <a:tcPr>
                    <a:solidFill>
                      <a:schemeClr val="bg1">
                        <a:lumMod val="85000"/>
                      </a:schemeClr>
                    </a:solidFill>
                  </a:tcPr>
                </a:tc>
                <a:tc>
                  <a:txBody>
                    <a:bodyPr/>
                    <a:lstStyle/>
                    <a:p>
                      <a:r>
                        <a:rPr lang="en-US" sz="1800" b="1" kern="1200" dirty="0">
                          <a:solidFill>
                            <a:schemeClr val="dk1"/>
                          </a:solidFill>
                          <a:effectLst/>
                          <a:latin typeface="Calibri" panose="020F0502020204030204" pitchFamily="34" charset="0"/>
                          <a:ea typeface="+mn-ea"/>
                          <a:cs typeface="Calibri" panose="020F0502020204030204" pitchFamily="34" charset="0"/>
                        </a:rPr>
                        <a:t>Jennifer Yarbrough</a:t>
                      </a:r>
                    </a:p>
                    <a:p>
                      <a:r>
                        <a:rPr lang="en-US" sz="1800" kern="1200" dirty="0">
                          <a:solidFill>
                            <a:schemeClr val="dk1"/>
                          </a:solidFill>
                          <a:effectLst/>
                          <a:latin typeface="Calibri" panose="020F0502020204030204" pitchFamily="34" charset="0"/>
                          <a:ea typeface="+mn-ea"/>
                          <a:cs typeface="Calibri" panose="020F0502020204030204" pitchFamily="34" charset="0"/>
                        </a:rPr>
                        <a:t>Business Program Specialist</a:t>
                      </a:r>
                    </a:p>
                    <a:p>
                      <a:r>
                        <a:rPr lang="en-US" sz="1800" kern="1200" dirty="0">
                          <a:solidFill>
                            <a:schemeClr val="dk1"/>
                          </a:solidFill>
                          <a:effectLst/>
                          <a:latin typeface="Calibri" panose="020F0502020204030204" pitchFamily="34" charset="0"/>
                          <a:ea typeface="+mn-ea"/>
                          <a:cs typeface="Calibri" panose="020F0502020204030204" pitchFamily="34" charset="0"/>
                        </a:rPr>
                        <a:t>Topeka State Office</a:t>
                      </a:r>
                    </a:p>
                    <a:p>
                      <a:r>
                        <a:rPr lang="en-US" sz="1800" kern="1200" dirty="0">
                          <a:solidFill>
                            <a:schemeClr val="dk1"/>
                          </a:solidFill>
                          <a:effectLst/>
                          <a:latin typeface="Calibri" panose="020F0502020204030204" pitchFamily="34" charset="0"/>
                          <a:ea typeface="+mn-ea"/>
                          <a:cs typeface="Calibri" panose="020F0502020204030204" pitchFamily="34" charset="0"/>
                        </a:rPr>
                        <a:t>(785) 271-2727</a:t>
                      </a:r>
                    </a:p>
                    <a:p>
                      <a:r>
                        <a:rPr lang="en-US" sz="1500" u="sng" kern="1200" dirty="0">
                          <a:solidFill>
                            <a:srgbClr val="0070C0"/>
                          </a:solidFill>
                          <a:effectLst/>
                          <a:latin typeface="Calibri" panose="020F0502020204030204" pitchFamily="34" charset="0"/>
                          <a:ea typeface="+mn-ea"/>
                          <a:cs typeface="Calibri" panose="020F0502020204030204" pitchFamily="34" charset="0"/>
                          <a:hlinkClick r:id="rId4"/>
                        </a:rPr>
                        <a:t>jennifer.yarbrough@usda.gov</a:t>
                      </a:r>
                      <a:r>
                        <a:rPr lang="en-US" sz="1800" kern="1200" dirty="0">
                          <a:solidFill>
                            <a:schemeClr val="dk1"/>
                          </a:solidFill>
                          <a:effectLst/>
                          <a:latin typeface="+mn-lt"/>
                          <a:ea typeface="+mn-ea"/>
                          <a:cs typeface="+mn-cs"/>
                        </a:rPr>
                        <a:t> </a:t>
                      </a:r>
                    </a:p>
                    <a:p>
                      <a:endParaRPr lang="en-US" dirty="0"/>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Calibri" panose="020F0502020204030204" pitchFamily="34" charset="0"/>
                          <a:cs typeface="Calibri" panose="020F0502020204030204" pitchFamily="34" charset="0"/>
                        </a:rPr>
                        <a:t>Doug Bruggeman </a:t>
                      </a:r>
                      <a:r>
                        <a:rPr lang="en-US" altLang="en-US" dirty="0">
                          <a:latin typeface="Calibri" panose="020F0502020204030204" pitchFamily="34" charset="0"/>
                          <a:cs typeface="Calibri" panose="020F0502020204030204" pitchFamily="34" charset="0"/>
                        </a:rPr>
                        <a:t>Business Programs Specialist</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Hays Area Office</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(785) 628-3081 </a:t>
                      </a:r>
                      <a:r>
                        <a:rPr lang="en-US" altLang="en-US" sz="1500" dirty="0">
                          <a:latin typeface="Calibri" panose="020F0502020204030204" pitchFamily="34" charset="0"/>
                          <a:cs typeface="Calibri" panose="020F0502020204030204" pitchFamily="34" charset="0"/>
                          <a:hlinkClick r:id="rId5"/>
                        </a:rPr>
                        <a:t>doug.bruggeman@usda.gov</a:t>
                      </a:r>
                      <a:endParaRPr lang="en-US" altLang="en-US" sz="1500" dirty="0">
                        <a:latin typeface="Calibri" panose="020F0502020204030204" pitchFamily="34" charset="0"/>
                        <a:cs typeface="Calibri" panose="020F0502020204030204" pitchFamily="34" charset="0"/>
                      </a:endParaRPr>
                    </a:p>
                    <a:p>
                      <a:endParaRPr lang="en-US" dirty="0"/>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Calibri" panose="020F0502020204030204" pitchFamily="34" charset="0"/>
                          <a:cs typeface="Calibri" panose="020F0502020204030204" pitchFamily="34" charset="0"/>
                        </a:rPr>
                        <a:t>Travis Snider</a:t>
                      </a:r>
                      <a:r>
                        <a:rPr lang="en-US" altLang="en-US" dirty="0">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Calibri" panose="020F0502020204030204" pitchFamily="34" charset="0"/>
                          <a:cs typeface="Calibri" panose="020F0502020204030204" pitchFamily="34" charset="0"/>
                        </a:rPr>
                        <a:t>Business Programs Specialist</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Newton Area Office</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(316) 282-3477  </a:t>
                      </a:r>
                      <a:r>
                        <a:rPr lang="en-US" altLang="en-US" sz="1500" dirty="0">
                          <a:latin typeface="Calibri" panose="020F0502020204030204" pitchFamily="34" charset="0"/>
                          <a:cs typeface="Calibri" panose="020F0502020204030204" pitchFamily="34" charset="0"/>
                          <a:hlinkClick r:id="rId6"/>
                        </a:rPr>
                        <a:t>travis.snider@usda.gov</a:t>
                      </a:r>
                      <a:endParaRPr lang="en-US" altLang="en-US" sz="1500" dirty="0">
                        <a:latin typeface="Calibri" panose="020F0502020204030204" pitchFamily="34" charset="0"/>
                        <a:cs typeface="Calibri" panose="020F0502020204030204" pitchFamily="34" charset="0"/>
                      </a:endParaRPr>
                    </a:p>
                    <a:p>
                      <a:endParaRPr lang="en-US" dirty="0"/>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William Fritz</a:t>
                      </a:r>
                      <a:r>
                        <a:rPr lang="en-US" altLang="en-US" dirty="0">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Calibri" panose="020F0502020204030204" pitchFamily="34" charset="0"/>
                          <a:cs typeface="Calibri" panose="020F0502020204030204" pitchFamily="34" charset="0"/>
                        </a:rPr>
                        <a:t>Business Programs Specialist</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Iola Area Office</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a:t>
                      </a:r>
                      <a:r>
                        <a:rPr lang="en-US" sz="1800" kern="1200" dirty="0">
                          <a:solidFill>
                            <a:schemeClr val="dk1"/>
                          </a:solidFill>
                          <a:effectLst/>
                          <a:latin typeface="+mn-lt"/>
                          <a:ea typeface="+mn-ea"/>
                          <a:cs typeface="+mn-cs"/>
                        </a:rPr>
                        <a:t>620) 380-3112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Calibri" panose="020F0502020204030204" pitchFamily="34" charset="0"/>
                          <a:cs typeface="Calibri" panose="020F0502020204030204" pitchFamily="34" charset="0"/>
                        </a:rPr>
                        <a:t> </a:t>
                      </a:r>
                      <a:r>
                        <a:rPr lang="en-US" sz="1500" u="sng" kern="1200" dirty="0">
                          <a:solidFill>
                            <a:schemeClr val="dk1"/>
                          </a:solidFill>
                          <a:effectLst/>
                          <a:latin typeface="+mn-lt"/>
                          <a:ea typeface="+mn-ea"/>
                          <a:cs typeface="+mn-cs"/>
                          <a:hlinkClick r:id="rId7"/>
                        </a:rPr>
                        <a:t>William.fritz@usda.gov</a:t>
                      </a:r>
                      <a:endParaRPr lang="en-US" sz="1500" dirty="0"/>
                    </a:p>
                  </a:txBody>
                  <a:tcPr>
                    <a:solidFill>
                      <a:schemeClr val="bg1">
                        <a:lumMod val="85000"/>
                      </a:schemeClr>
                    </a:solidFill>
                  </a:tcPr>
                </a:tc>
                <a:extLst>
                  <a:ext uri="{0D108BD9-81ED-4DB2-BD59-A6C34878D82A}">
                    <a16:rowId xmlns:a16="http://schemas.microsoft.com/office/drawing/2014/main" val="1088334783"/>
                  </a:ext>
                </a:extLst>
              </a:tr>
            </a:tbl>
          </a:graphicData>
        </a:graphic>
      </p:graphicFrame>
      <p:graphicFrame>
        <p:nvGraphicFramePr>
          <p:cNvPr id="6" name="Table 5">
            <a:extLst>
              <a:ext uri="{FF2B5EF4-FFF2-40B4-BE49-F238E27FC236}">
                <a16:creationId xmlns:a16="http://schemas.microsoft.com/office/drawing/2014/main" id="{693B5B65-397C-4724-A5D5-E7B15BC6ED78}"/>
              </a:ext>
            </a:extLst>
          </p:cNvPr>
          <p:cNvGraphicFramePr>
            <a:graphicFrameLocks noGrp="1"/>
          </p:cNvGraphicFramePr>
          <p:nvPr/>
        </p:nvGraphicFramePr>
        <p:xfrm>
          <a:off x="331460" y="1968480"/>
          <a:ext cx="4752604" cy="2057400"/>
        </p:xfrm>
        <a:graphic>
          <a:graphicData uri="http://schemas.openxmlformats.org/drawingml/2006/table">
            <a:tbl>
              <a:tblPr firstRow="1" bandRow="1">
                <a:tableStyleId>{5C22544A-7EE6-4342-B048-85BDC9FD1C3A}</a:tableStyleId>
              </a:tblPr>
              <a:tblGrid>
                <a:gridCol w="4752604">
                  <a:extLst>
                    <a:ext uri="{9D8B030D-6E8A-4147-A177-3AD203B41FA5}">
                      <a16:colId xmlns:a16="http://schemas.microsoft.com/office/drawing/2014/main" val="2258596766"/>
                    </a:ext>
                  </a:extLst>
                </a:gridCol>
              </a:tblGrid>
              <a:tr h="314302">
                <a:tc>
                  <a:txBody>
                    <a:bodyPr/>
                    <a:lstStyle/>
                    <a:p>
                      <a:endParaRPr lang="en-US" dirty="0">
                        <a:highlight>
                          <a:srgbClr val="13264C"/>
                        </a:highlight>
                      </a:endParaRPr>
                    </a:p>
                  </a:txBody>
                  <a:tcPr>
                    <a:solidFill>
                      <a:srgbClr val="16254C"/>
                    </a:solidFill>
                  </a:tcPr>
                </a:tc>
                <a:extLst>
                  <a:ext uri="{0D108BD9-81ED-4DB2-BD59-A6C34878D82A}">
                    <a16:rowId xmlns:a16="http://schemas.microsoft.com/office/drawing/2014/main" val="821047079"/>
                  </a:ext>
                </a:extLst>
              </a:tr>
              <a:tr h="1257206">
                <a:tc>
                  <a:txBody>
                    <a:bodyPr/>
                    <a:lstStyle/>
                    <a:p>
                      <a:pPr lvl="0">
                        <a:defRPr/>
                      </a:pPr>
                      <a:r>
                        <a:rPr lang="en-US" altLang="en-US" b="1" dirty="0">
                          <a:latin typeface="Calibri" panose="020F0502020204030204" pitchFamily="34" charset="0"/>
                          <a:cs typeface="Calibri" panose="020F0502020204030204" pitchFamily="34" charset="0"/>
                        </a:rPr>
                        <a:t>David Kramer</a:t>
                      </a:r>
                      <a:r>
                        <a:rPr lang="en-US" altLang="en-US" dirty="0">
                          <a:latin typeface="Calibri" panose="020F0502020204030204" pitchFamily="34" charset="0"/>
                          <a:cs typeface="Calibri" panose="020F0502020204030204" pitchFamily="34" charset="0"/>
                        </a:rPr>
                        <a:t> </a:t>
                      </a:r>
                    </a:p>
                    <a:p>
                      <a:pPr lvl="0">
                        <a:defRPr/>
                      </a:pPr>
                      <a:r>
                        <a:rPr lang="en-US" altLang="en-US" b="1" dirty="0">
                          <a:latin typeface="Calibri" panose="020F0502020204030204" pitchFamily="34" charset="0"/>
                          <a:cs typeface="Calibri" panose="020F0502020204030204" pitchFamily="34" charset="0"/>
                        </a:rPr>
                        <a:t>Business Programs Director</a:t>
                      </a:r>
                      <a:br>
                        <a:rPr lang="en-US" altLang="en-US" b="1"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Topeka State Office</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(785) 271-2736 </a:t>
                      </a:r>
                    </a:p>
                    <a:p>
                      <a:pPr lvl="0">
                        <a:defRPr/>
                      </a:pPr>
                      <a:r>
                        <a:rPr lang="en-US" altLang="en-US" sz="1500" dirty="0">
                          <a:latin typeface="Calibri" panose="020F0502020204030204" pitchFamily="34" charset="0"/>
                          <a:cs typeface="Calibri" panose="020F0502020204030204" pitchFamily="34" charset="0"/>
                          <a:hlinkClick r:id="rId8"/>
                        </a:rPr>
                        <a:t>david.kramer@usda.gov</a:t>
                      </a:r>
                      <a:endParaRPr lang="en-US" altLang="en-US" sz="1500" dirty="0">
                        <a:latin typeface="Calibri" panose="020F0502020204030204" pitchFamily="34" charset="0"/>
                        <a:cs typeface="Calibri" panose="020F0502020204030204" pitchFamily="34" charset="0"/>
                      </a:endParaRPr>
                    </a:p>
                    <a:p>
                      <a:endParaRPr lang="en-US" dirty="0"/>
                    </a:p>
                  </a:txBody>
                  <a:tcPr>
                    <a:solidFill>
                      <a:schemeClr val="bg1">
                        <a:lumMod val="85000"/>
                      </a:schemeClr>
                    </a:solidFill>
                  </a:tcPr>
                </a:tc>
                <a:extLst>
                  <a:ext uri="{0D108BD9-81ED-4DB2-BD59-A6C34878D82A}">
                    <a16:rowId xmlns:a16="http://schemas.microsoft.com/office/drawing/2014/main" val="1088334783"/>
                  </a:ext>
                </a:extLst>
              </a:tr>
            </a:tbl>
          </a:graphicData>
        </a:graphic>
      </p:graphicFrame>
    </p:spTree>
    <p:extLst>
      <p:ext uri="{BB962C8B-B14F-4D97-AF65-F5344CB8AC3E}">
        <p14:creationId xmlns:p14="http://schemas.microsoft.com/office/powerpoint/2010/main" val="494897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2648B-F7E2-4B92-9998-5338B6007B7F}"/>
              </a:ext>
            </a:extLst>
          </p:cNvPr>
          <p:cNvSpPr>
            <a:spLocks noGrp="1"/>
          </p:cNvSpPr>
          <p:nvPr>
            <p:ph type="title"/>
          </p:nvPr>
        </p:nvSpPr>
        <p:spPr>
          <a:xfrm>
            <a:off x="838200" y="136525"/>
            <a:ext cx="10515600" cy="1128749"/>
          </a:xfrm>
        </p:spPr>
        <p:txBody>
          <a:bodyPr>
            <a:normAutofit/>
          </a:bodyPr>
          <a:lstStyle/>
          <a:p>
            <a:r>
              <a:rPr lang="en-US" sz="2800" dirty="0">
                <a:latin typeface="+mn-lt"/>
              </a:rPr>
              <a:t>USDA Rural Development (RD) Business Programs</a:t>
            </a:r>
          </a:p>
        </p:txBody>
      </p:sp>
      <p:sp>
        <p:nvSpPr>
          <p:cNvPr id="3" name="Content Placeholder 2">
            <a:extLst>
              <a:ext uri="{FF2B5EF4-FFF2-40B4-BE49-F238E27FC236}">
                <a16:creationId xmlns:a16="http://schemas.microsoft.com/office/drawing/2014/main" id="{AA8B8FE2-284B-4B6C-B9FA-18AFEE6A1CBC}"/>
              </a:ext>
            </a:extLst>
          </p:cNvPr>
          <p:cNvSpPr>
            <a:spLocks noGrp="1"/>
          </p:cNvSpPr>
          <p:nvPr>
            <p:ph idx="1"/>
          </p:nvPr>
        </p:nvSpPr>
        <p:spPr>
          <a:xfrm>
            <a:off x="838200" y="2725947"/>
            <a:ext cx="10515600" cy="3995527"/>
          </a:xfrm>
        </p:spPr>
        <p:txBody>
          <a:bodyPr/>
          <a:lstStyle/>
          <a:p>
            <a:pPr lvl="1"/>
            <a:r>
              <a:rPr lang="en-US" dirty="0"/>
              <a:t>Business must be located in an eligible rural area</a:t>
            </a:r>
          </a:p>
          <a:p>
            <a:pPr marL="457200" lvl="1" indent="0">
              <a:buNone/>
            </a:pPr>
            <a:endParaRPr lang="en-US" sz="1050" dirty="0"/>
          </a:p>
          <a:p>
            <a:pPr lvl="1"/>
            <a:r>
              <a:rPr lang="en-US" dirty="0"/>
              <a:t>Ineligible areas are cities or towns that have a population of greater than </a:t>
            </a:r>
            <a:r>
              <a:rPr lang="en-US" b="1" u="sng" dirty="0"/>
              <a:t>50,000</a:t>
            </a:r>
            <a:r>
              <a:rPr lang="en-US" dirty="0"/>
              <a:t> inhabitants and any urbanized area contiguous and adjacent to such city or town</a:t>
            </a:r>
          </a:p>
          <a:p>
            <a:pPr marL="457200" lvl="1" indent="0">
              <a:buNone/>
            </a:pPr>
            <a:endParaRPr lang="en-US" sz="1000" dirty="0"/>
          </a:p>
          <a:p>
            <a:pPr lvl="1"/>
            <a:r>
              <a:rPr lang="en-US" dirty="0"/>
              <a:t>Rural area determination tool:  </a:t>
            </a:r>
            <a:br>
              <a:rPr lang="en-US" dirty="0"/>
            </a:br>
            <a:r>
              <a:rPr lang="en-US" dirty="0">
                <a:hlinkClick r:id="rId2"/>
              </a:rPr>
              <a:t>http://eligibility.sc.egov.usda.gov/eligibility/</a:t>
            </a:r>
            <a:endParaRPr lang="en-US" dirty="0"/>
          </a:p>
          <a:p>
            <a:pPr marL="457200" lvl="1" indent="0">
              <a:buNone/>
            </a:pPr>
            <a:endParaRPr lang="en-US" sz="1000" dirty="0"/>
          </a:p>
          <a:p>
            <a:pPr lvl="1"/>
            <a:r>
              <a:rPr lang="en-US" dirty="0"/>
              <a:t>Rural area determination tool  </a:t>
            </a:r>
            <a:r>
              <a:rPr lang="en-US" sz="1600" dirty="0"/>
              <a:t>(corrected link if above link does not work for you)</a:t>
            </a:r>
            <a:r>
              <a:rPr lang="en-US" dirty="0"/>
              <a:t>: </a:t>
            </a:r>
          </a:p>
          <a:p>
            <a:pPr lvl="1"/>
            <a:r>
              <a:rPr lang="en-US" dirty="0">
                <a:hlinkClick r:id="rId3"/>
              </a:rPr>
              <a:t>https://eligibility.sc.egov.usda.gov/eligibility/welcomeAction.do?pageAction=RBSmenu</a:t>
            </a:r>
            <a:endParaRPr lang="en-US" dirty="0"/>
          </a:p>
          <a:p>
            <a:pPr lvl="1"/>
            <a:endParaRPr lang="en-US" dirty="0"/>
          </a:p>
          <a:p>
            <a:endParaRPr lang="en-US" dirty="0"/>
          </a:p>
        </p:txBody>
      </p:sp>
      <p:sp>
        <p:nvSpPr>
          <p:cNvPr id="4" name="Rectangle 3">
            <a:extLst>
              <a:ext uri="{FF2B5EF4-FFF2-40B4-BE49-F238E27FC236}">
                <a16:creationId xmlns:a16="http://schemas.microsoft.com/office/drawing/2014/main" id="{D2183CA4-7708-484E-BAD0-6E69182786D3}"/>
              </a:ext>
            </a:extLst>
          </p:cNvPr>
          <p:cNvSpPr/>
          <p:nvPr/>
        </p:nvSpPr>
        <p:spPr>
          <a:xfrm>
            <a:off x="957532" y="1785668"/>
            <a:ext cx="8186468" cy="738664"/>
          </a:xfrm>
          <a:prstGeom prst="rect">
            <a:avLst/>
          </a:prstGeom>
        </p:spPr>
        <p:txBody>
          <a:bodyPr wrap="square">
            <a:spAutoFit/>
          </a:bodyPr>
          <a:lstStyle/>
          <a:p>
            <a:br>
              <a:rPr lang="en-US" u="sng" dirty="0"/>
            </a:br>
            <a:r>
              <a:rPr lang="en-US" sz="2400" dirty="0">
                <a:latin typeface="Arial" panose="020B0604020202020204" pitchFamily="34" charset="0"/>
                <a:cs typeface="Arial" panose="020B0604020202020204" pitchFamily="34" charset="0"/>
              </a:rPr>
              <a:t>Rural Area</a:t>
            </a:r>
          </a:p>
        </p:txBody>
      </p:sp>
    </p:spTree>
    <p:extLst>
      <p:ext uri="{BB962C8B-B14F-4D97-AF65-F5344CB8AC3E}">
        <p14:creationId xmlns:p14="http://schemas.microsoft.com/office/powerpoint/2010/main" val="2538339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0350F2-CADB-4D7E-83F2-F2CE0F4A4501}"/>
              </a:ext>
            </a:extLst>
          </p:cNvPr>
          <p:cNvSpPr>
            <a:spLocks noGrp="1"/>
          </p:cNvSpPr>
          <p:nvPr>
            <p:ph type="title"/>
          </p:nvPr>
        </p:nvSpPr>
        <p:spPr>
          <a:xfrm>
            <a:off x="1534886" y="865415"/>
            <a:ext cx="9812564" cy="1869622"/>
          </a:xfrm>
        </p:spPr>
        <p:txBody>
          <a:bodyPr>
            <a:noAutofit/>
          </a:bodyPr>
          <a:lstStyle/>
          <a:p>
            <a:r>
              <a:rPr lang="en-US" sz="4000" dirty="0"/>
              <a:t>Business &amp; Industry Guaranteed Loans</a:t>
            </a:r>
            <a:br>
              <a:rPr lang="en-US" sz="4000" dirty="0"/>
            </a:br>
            <a:r>
              <a:rPr lang="en-US" sz="4000" dirty="0"/>
              <a:t>                           ( B&amp;I )</a:t>
            </a:r>
          </a:p>
        </p:txBody>
      </p:sp>
      <p:sp>
        <p:nvSpPr>
          <p:cNvPr id="5" name="Text Placeholder 4">
            <a:extLst>
              <a:ext uri="{FF2B5EF4-FFF2-40B4-BE49-F238E27FC236}">
                <a16:creationId xmlns:a16="http://schemas.microsoft.com/office/drawing/2014/main" id="{8B92AD2E-E4D5-4FD9-B67D-C622B48B94F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222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3E739-110E-40BF-AEDE-1B998E4F1FDD}"/>
              </a:ext>
            </a:extLst>
          </p:cNvPr>
          <p:cNvSpPr>
            <a:spLocks noGrp="1"/>
          </p:cNvSpPr>
          <p:nvPr>
            <p:ph type="title"/>
          </p:nvPr>
        </p:nvSpPr>
        <p:spPr>
          <a:xfrm>
            <a:off x="838200" y="103869"/>
            <a:ext cx="10515600" cy="1150015"/>
          </a:xfrm>
        </p:spPr>
        <p:txBody>
          <a:bodyPr>
            <a:normAutofit/>
          </a:bodyPr>
          <a:lstStyle/>
          <a:p>
            <a:r>
              <a:rPr lang="en-US" dirty="0">
                <a:latin typeface="+mn-lt"/>
              </a:rPr>
              <a:t>Business &amp; Industry (B&amp;I) Guaranteed Loans</a:t>
            </a:r>
          </a:p>
        </p:txBody>
      </p:sp>
      <p:sp>
        <p:nvSpPr>
          <p:cNvPr id="3" name="Content Placeholder 2">
            <a:extLst>
              <a:ext uri="{FF2B5EF4-FFF2-40B4-BE49-F238E27FC236}">
                <a16:creationId xmlns:a16="http://schemas.microsoft.com/office/drawing/2014/main" id="{7AF30471-71C4-453B-ADBB-2107E134D647}"/>
              </a:ext>
            </a:extLst>
          </p:cNvPr>
          <p:cNvSpPr>
            <a:spLocks noGrp="1"/>
          </p:cNvSpPr>
          <p:nvPr>
            <p:ph idx="1"/>
          </p:nvPr>
        </p:nvSpPr>
        <p:spPr>
          <a:xfrm>
            <a:off x="838200" y="2732925"/>
            <a:ext cx="9030419" cy="2779353"/>
          </a:xfrm>
        </p:spPr>
        <p:txBody>
          <a:bodyPr/>
          <a:lstStyle/>
          <a:p>
            <a:pPr lvl="1">
              <a:spcBef>
                <a:spcPts val="1000"/>
              </a:spcBef>
              <a:spcAft>
                <a:spcPts val="80"/>
              </a:spcAft>
            </a:pPr>
            <a:r>
              <a:rPr lang="en-US" sz="2400" dirty="0"/>
              <a:t>Corporations  (profit or non-profit)    </a:t>
            </a:r>
          </a:p>
          <a:p>
            <a:pPr lvl="1">
              <a:spcBef>
                <a:spcPts val="1000"/>
              </a:spcBef>
              <a:spcAft>
                <a:spcPts val="80"/>
              </a:spcAft>
            </a:pPr>
            <a:r>
              <a:rPr lang="en-US" sz="2400" dirty="0"/>
              <a:t>Individual Proprietors</a:t>
            </a:r>
          </a:p>
          <a:p>
            <a:pPr lvl="1">
              <a:spcBef>
                <a:spcPts val="1000"/>
              </a:spcBef>
              <a:spcAft>
                <a:spcPts val="80"/>
              </a:spcAft>
            </a:pPr>
            <a:r>
              <a:rPr lang="en-US" sz="2400" dirty="0"/>
              <a:t>Cooperatives </a:t>
            </a:r>
          </a:p>
          <a:p>
            <a:pPr lvl="1">
              <a:spcBef>
                <a:spcPts val="1000"/>
              </a:spcBef>
              <a:spcAft>
                <a:spcPts val="80"/>
              </a:spcAft>
            </a:pPr>
            <a:r>
              <a:rPr lang="en-US" sz="2400" dirty="0"/>
              <a:t>Partnerships</a:t>
            </a:r>
          </a:p>
          <a:p>
            <a:pPr lvl="1">
              <a:spcBef>
                <a:spcPts val="1000"/>
              </a:spcBef>
              <a:spcAft>
                <a:spcPts val="80"/>
              </a:spcAft>
            </a:pPr>
            <a:r>
              <a:rPr lang="en-US" sz="2400" dirty="0"/>
              <a:t>Indian Tribes</a:t>
            </a:r>
          </a:p>
          <a:p>
            <a:pPr marL="457200" lvl="1" indent="0">
              <a:spcBef>
                <a:spcPts val="1000"/>
              </a:spcBef>
              <a:spcAft>
                <a:spcPts val="80"/>
              </a:spcAft>
              <a:buNone/>
            </a:pPr>
            <a:endParaRPr lang="en-US" dirty="0"/>
          </a:p>
          <a:p>
            <a:endParaRPr lang="en-US" dirty="0"/>
          </a:p>
        </p:txBody>
      </p:sp>
      <p:sp>
        <p:nvSpPr>
          <p:cNvPr id="4" name="Rectangle 3">
            <a:extLst>
              <a:ext uri="{FF2B5EF4-FFF2-40B4-BE49-F238E27FC236}">
                <a16:creationId xmlns:a16="http://schemas.microsoft.com/office/drawing/2014/main" id="{626BA6B6-15B6-4A37-89B9-8FB4812C913F}"/>
              </a:ext>
            </a:extLst>
          </p:cNvPr>
          <p:cNvSpPr/>
          <p:nvPr/>
        </p:nvSpPr>
        <p:spPr>
          <a:xfrm>
            <a:off x="838200" y="2001328"/>
            <a:ext cx="6188439" cy="523220"/>
          </a:xfrm>
          <a:prstGeom prst="rect">
            <a:avLst/>
          </a:prstGeom>
        </p:spPr>
        <p:txBody>
          <a:bodyPr wrap="square">
            <a:spAutoFit/>
          </a:bodyPr>
          <a:lstStyle/>
          <a:p>
            <a:pPr>
              <a:spcBef>
                <a:spcPts val="50"/>
              </a:spcBef>
              <a:spcAft>
                <a:spcPts val="80"/>
              </a:spcAft>
            </a:pPr>
            <a:r>
              <a:rPr lang="en-US" sz="2800" dirty="0">
                <a:latin typeface="Arial" panose="020B0604020202020204" pitchFamily="34" charset="0"/>
                <a:cs typeface="Arial" panose="020B0604020202020204" pitchFamily="34" charset="0"/>
              </a:rPr>
              <a:t>Eligible Business Entities</a:t>
            </a:r>
          </a:p>
        </p:txBody>
      </p:sp>
    </p:spTree>
    <p:extLst>
      <p:ext uri="{BB962C8B-B14F-4D97-AF65-F5344CB8AC3E}">
        <p14:creationId xmlns:p14="http://schemas.microsoft.com/office/powerpoint/2010/main" val="1792855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F9C82E65-0E25-4FDF-A92F-36F00D0904B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Calibri" panose="020F0502020204030204" pitchFamily="34" charset="0"/>
                <a:cs typeface="Calibri" panose="020F0502020204030204" pitchFamily="34" charset="0"/>
              </a:rPr>
              <a:t>Business &amp; Industry Guaranteed Loans</a:t>
            </a:r>
          </a:p>
        </p:txBody>
      </p:sp>
      <p:sp>
        <p:nvSpPr>
          <p:cNvPr id="48132" name="Content Placeholder 3">
            <a:extLst>
              <a:ext uri="{FF2B5EF4-FFF2-40B4-BE49-F238E27FC236}">
                <a16:creationId xmlns:a16="http://schemas.microsoft.com/office/drawing/2014/main" id="{791BA02A-A9A3-4246-972E-7F5D18762F5A}"/>
              </a:ext>
            </a:extLst>
          </p:cNvPr>
          <p:cNvSpPr>
            <a:spLocks noGrp="1" noChangeArrowheads="1"/>
          </p:cNvSpPr>
          <p:nvPr>
            <p:ph idx="1"/>
          </p:nvPr>
        </p:nvSpPr>
        <p:spPr bwMode="auto">
          <a:xfrm>
            <a:off x="838199" y="2115879"/>
            <a:ext cx="8881154" cy="46055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3200" dirty="0">
                <a:latin typeface="Calibri" panose="020F0502020204030204" pitchFamily="34" charset="0"/>
                <a:cs typeface="Calibri" panose="020F0502020204030204" pitchFamily="34" charset="0"/>
              </a:rPr>
              <a:t>Application Process</a:t>
            </a:r>
          </a:p>
          <a:p>
            <a:pPr marL="0" indent="0">
              <a:buNone/>
            </a:pPr>
            <a:endParaRPr lang="en-US" altLang="en-US" sz="800" dirty="0">
              <a:latin typeface="Calibri" panose="020F0502020204030204" pitchFamily="34" charset="0"/>
              <a:cs typeface="Calibri" panose="020F0502020204030204" pitchFamily="34" charset="0"/>
            </a:endParaRPr>
          </a:p>
          <a:p>
            <a:pPr lvl="1"/>
            <a:r>
              <a:rPr lang="en-US" altLang="en-US" sz="2800" dirty="0">
                <a:latin typeface="Calibri" panose="020F0502020204030204" pitchFamily="34" charset="0"/>
                <a:cs typeface="Calibri" panose="020F0502020204030204" pitchFamily="34" charset="0"/>
              </a:rPr>
              <a:t>Lender (bank or other eligible lender) works with borrower to submit an application to the Rural Development office where the business is located</a:t>
            </a:r>
          </a:p>
          <a:p>
            <a:pPr marL="457200" lvl="1" indent="0">
              <a:buNone/>
            </a:pPr>
            <a:endParaRPr lang="en-US" altLang="en-US" sz="800" dirty="0">
              <a:latin typeface="Calibri" panose="020F0502020204030204" pitchFamily="34" charset="0"/>
              <a:cs typeface="Calibri" panose="020F0502020204030204" pitchFamily="34" charset="0"/>
            </a:endParaRPr>
          </a:p>
          <a:p>
            <a:pPr lvl="1"/>
            <a:r>
              <a:rPr lang="en-US" altLang="en-US" sz="2800" dirty="0">
                <a:latin typeface="Calibri" panose="020F0502020204030204" pitchFamily="34" charset="0"/>
                <a:cs typeface="Calibri" panose="020F0502020204030204" pitchFamily="34" charset="0"/>
              </a:rPr>
              <a:t>Encouraged to work with Rural Development (RD) early in process to make determination of project eligibility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f29a9cc4-78e2-475f-9132-84570ff260e6">Blank PowerPoint Presentation</Description0>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52DFB996BAAD468BC6A81D289EAFA0" ma:contentTypeVersion="4" ma:contentTypeDescription="Create a new document." ma:contentTypeScope="" ma:versionID="4eb41782830c8d8bbcfbadc5774f09a3">
  <xsd:schema xmlns:xsd="http://www.w3.org/2001/XMLSchema" xmlns:xs="http://www.w3.org/2001/XMLSchema" xmlns:p="http://schemas.microsoft.com/office/2006/metadata/properties" xmlns:ns2="f29a9cc4-78e2-475f-9132-84570ff260e6" targetNamespace="http://schemas.microsoft.com/office/2006/metadata/properties" ma:root="true" ma:fieldsID="1aafd0fb61542e95c216f5825bb4051d" ns2:_="">
    <xsd:import namespace="f29a9cc4-78e2-475f-9132-84570ff260e6"/>
    <xsd:element name="properties">
      <xsd:complexType>
        <xsd:sequence>
          <xsd:element name="documentManagement">
            <xsd:complexType>
              <xsd:all>
                <xsd:element ref="ns2:MediaServiceMetadata" minOccurs="0"/>
                <xsd:element ref="ns2:MediaServiceFastMetadata" minOccurs="0"/>
                <xsd:element ref="ns2:Description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9a9cc4-78e2-475f-9132-84570ff260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escription0" ma:index="10" ma:displayName="Description"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CC1D59-BE80-4337-B650-5C75E8880488}">
  <ds:schemaRefs>
    <ds:schemaRef ds:uri="http://schemas.microsoft.com/sharepoint/v3/contenttype/forms"/>
  </ds:schemaRefs>
</ds:datastoreItem>
</file>

<file path=customXml/itemProps2.xml><?xml version="1.0" encoding="utf-8"?>
<ds:datastoreItem xmlns:ds="http://schemas.openxmlformats.org/officeDocument/2006/customXml" ds:itemID="{256AE9F8-F163-47D8-9998-15356C8F4D66}">
  <ds:schemaRefs>
    <ds:schemaRef ds:uri="http://schemas.openxmlformats.org/package/2006/metadata/core-properties"/>
    <ds:schemaRef ds:uri="f29a9cc4-78e2-475f-9132-84570ff260e6"/>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A0343AF-01C3-4E2B-BA3B-EFCC73878B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9a9cc4-78e2-475f-9132-84570ff260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4806</TotalTime>
  <Words>2347</Words>
  <Application>Microsoft Office PowerPoint</Application>
  <PresentationFormat>Widescreen</PresentationFormat>
  <Paragraphs>303</Paragraphs>
  <Slides>40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Office Theme</vt:lpstr>
      <vt:lpstr>USDA Rural Development</vt:lpstr>
      <vt:lpstr>USDA Rural Development (RD) Programs</vt:lpstr>
      <vt:lpstr>USDA Rural Development (RD) - Business Programs</vt:lpstr>
      <vt:lpstr>USDA Rural Development  (in Kansas)</vt:lpstr>
      <vt:lpstr>USDA RD Business Programs Staff  (in Kansas)</vt:lpstr>
      <vt:lpstr>USDA Rural Development (RD) Business Programs</vt:lpstr>
      <vt:lpstr>Business &amp; Industry Guaranteed Loans                            ( B&amp;I )</vt:lpstr>
      <vt:lpstr>Business &amp; Industry (B&amp;I) Guaranteed Loans</vt:lpstr>
      <vt:lpstr>Business &amp; Industry Guaranteed Loans</vt:lpstr>
      <vt:lpstr>Business &amp; Industry Guaranteed Loan</vt:lpstr>
      <vt:lpstr>Business &amp; Industry (B&amp;I) Guaranteed Loans</vt:lpstr>
      <vt:lpstr>Business &amp; Industry (B&amp;I) Guaranteed Loans</vt:lpstr>
      <vt:lpstr>Business &amp; Industry (B&amp;I) Guaranteed Loans</vt:lpstr>
      <vt:lpstr>Business &amp; Industry (B&amp;I) Guaranteed Loans</vt:lpstr>
      <vt:lpstr>Business &amp; Industry (B&amp;I) Guaranteed Loans</vt:lpstr>
      <vt:lpstr>Business &amp; Industry B&amp;I) Guaranteed Loans</vt:lpstr>
      <vt:lpstr>Business &amp; Industry Guaranteed Loans</vt:lpstr>
      <vt:lpstr>Business &amp; Industry Guaranteed Loans</vt:lpstr>
      <vt:lpstr>Business &amp; Industry Guaranteed Loans</vt:lpstr>
      <vt:lpstr>Business &amp; Industry Guaranteed Loans</vt:lpstr>
      <vt:lpstr>Business &amp; Industry Guaranteed Loans</vt:lpstr>
      <vt:lpstr>Business &amp; Industry Guaranteed Loans</vt:lpstr>
      <vt:lpstr>Business &amp; Industry (B&amp;I) Guaranteed Loans</vt:lpstr>
      <vt:lpstr>Business &amp; Industry Guaranteed Loans</vt:lpstr>
      <vt:lpstr>Business &amp; Industry Guaranteed Loans</vt:lpstr>
      <vt:lpstr>Business &amp; Industry Guaranteed Loans</vt:lpstr>
      <vt:lpstr>Rural Economic Development  Loan &amp; Grant Program (REDLG)  </vt:lpstr>
      <vt:lpstr>Rural Economic Development Loan &amp; Grant (REDLG) Program</vt:lpstr>
      <vt:lpstr>Rural Economic Development Loan &amp; Grant (REDLG) Program</vt:lpstr>
      <vt:lpstr>Rural Economic Development Loan (REDLG) Program</vt:lpstr>
      <vt:lpstr>Rural Economic Development Loan and Grant Program</vt:lpstr>
      <vt:lpstr>Rural Energy for America Program                       (REAP) </vt:lpstr>
      <vt:lpstr>Rural Energy for America Program (REAP)</vt:lpstr>
      <vt:lpstr>Rural Energy for America Program (REAP) </vt:lpstr>
      <vt:lpstr>Rural Energy for America Program (REAP) </vt:lpstr>
      <vt:lpstr>Rural Energy for America Program (REAP)</vt:lpstr>
      <vt:lpstr>Rural Energy for America Program (REAP)</vt:lpstr>
      <vt:lpstr>Rural Energy for America Program (REAP) </vt:lpstr>
      <vt:lpstr>Rural Energy for America Program (REAP)</vt:lpstr>
      <vt:lpstr>USDA Business Programs Staff (in Kansas)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Delabrer</dc:creator>
  <cp:lastModifiedBy>Kramer, David - RD, Topeka, KS</cp:lastModifiedBy>
  <cp:revision>266</cp:revision>
  <cp:lastPrinted>2019-09-03T17:52:40Z</cp:lastPrinted>
  <dcterms:created xsi:type="dcterms:W3CDTF">2019-02-01T15:35:23Z</dcterms:created>
  <dcterms:modified xsi:type="dcterms:W3CDTF">2021-12-16T20:23:26Z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0x010100B552DFB996BAAD468BC6A81D289EAFA0</vt:lpwstr>
  </property>
</Properties>
</file>